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7" r:id="rId2"/>
    <p:sldId id="272" r:id="rId3"/>
    <p:sldId id="268" r:id="rId4"/>
    <p:sldId id="269" r:id="rId5"/>
    <p:sldId id="270" r:id="rId6"/>
    <p:sldId id="27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B544AF-86B5-4DBD-B11B-BF6AE2446B80}" type="datetimeFigureOut">
              <a:rPr lang="en-US" smtClean="0"/>
              <a:t>5/25/2020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044D7C-8C39-4900-9451-A25B746261AA}" type="slidenum">
              <a:rPr lang="en-US" smtClean="0"/>
              <a:t>‹#›</a:t>
            </a:fld>
            <a:endParaRPr lang="en-US"/>
          </a:p>
        </p:txBody>
      </p:sp>
    </p:spTree>
    <p:extLst>
      <p:ext uri="{BB962C8B-B14F-4D97-AF65-F5344CB8AC3E}">
        <p14:creationId xmlns:p14="http://schemas.microsoft.com/office/powerpoint/2010/main" val="1202622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907044-7D41-4F74-8433-EB330B84FC2C}" type="datetimeFigureOut">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6537B-CB4C-4C39-99FD-4E6CD1913806}" type="slidenum">
              <a:rPr lang="en-US" smtClean="0"/>
              <a:t>‹#›</a:t>
            </a:fld>
            <a:endParaRPr lang="en-US"/>
          </a:p>
        </p:txBody>
      </p:sp>
    </p:spTree>
    <p:extLst>
      <p:ext uri="{BB962C8B-B14F-4D97-AF65-F5344CB8AC3E}">
        <p14:creationId xmlns:p14="http://schemas.microsoft.com/office/powerpoint/2010/main" val="33883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907044-7D41-4F74-8433-EB330B84FC2C}" type="datetimeFigureOut">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6537B-CB4C-4C39-99FD-4E6CD1913806}" type="slidenum">
              <a:rPr lang="en-US" smtClean="0"/>
              <a:t>‹#›</a:t>
            </a:fld>
            <a:endParaRPr lang="en-US"/>
          </a:p>
        </p:txBody>
      </p:sp>
    </p:spTree>
    <p:extLst>
      <p:ext uri="{BB962C8B-B14F-4D97-AF65-F5344CB8AC3E}">
        <p14:creationId xmlns:p14="http://schemas.microsoft.com/office/powerpoint/2010/main" val="1035801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907044-7D41-4F74-8433-EB330B84FC2C}" type="datetimeFigureOut">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6537B-CB4C-4C39-99FD-4E6CD1913806}" type="slidenum">
              <a:rPr lang="en-US" smtClean="0"/>
              <a:t>‹#›</a:t>
            </a:fld>
            <a:endParaRPr lang="en-US"/>
          </a:p>
        </p:txBody>
      </p:sp>
    </p:spTree>
    <p:extLst>
      <p:ext uri="{BB962C8B-B14F-4D97-AF65-F5344CB8AC3E}">
        <p14:creationId xmlns:p14="http://schemas.microsoft.com/office/powerpoint/2010/main" val="4153219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907044-7D41-4F74-8433-EB330B84FC2C}" type="datetimeFigureOut">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6537B-CB4C-4C39-99FD-4E6CD1913806}" type="slidenum">
              <a:rPr lang="en-US" smtClean="0"/>
              <a:t>‹#›</a:t>
            </a:fld>
            <a:endParaRPr lang="en-US"/>
          </a:p>
        </p:txBody>
      </p:sp>
    </p:spTree>
    <p:extLst>
      <p:ext uri="{BB962C8B-B14F-4D97-AF65-F5344CB8AC3E}">
        <p14:creationId xmlns:p14="http://schemas.microsoft.com/office/powerpoint/2010/main" val="394174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907044-7D41-4F74-8433-EB330B84FC2C}" type="datetimeFigureOut">
              <a:rPr lang="en-US" smtClean="0"/>
              <a:t>5/25/2020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16537B-CB4C-4C39-99FD-4E6CD1913806}" type="slidenum">
              <a:rPr lang="en-US" smtClean="0"/>
              <a:t>‹#›</a:t>
            </a:fld>
            <a:endParaRPr lang="en-US"/>
          </a:p>
        </p:txBody>
      </p:sp>
    </p:spTree>
    <p:extLst>
      <p:ext uri="{BB962C8B-B14F-4D97-AF65-F5344CB8AC3E}">
        <p14:creationId xmlns:p14="http://schemas.microsoft.com/office/powerpoint/2010/main" val="1486199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907044-7D41-4F74-8433-EB330B84FC2C}" type="datetimeFigureOut">
              <a:rPr lang="en-US" smtClean="0"/>
              <a:t>5/25/2020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16537B-CB4C-4C39-99FD-4E6CD1913806}" type="slidenum">
              <a:rPr lang="en-US" smtClean="0"/>
              <a:t>‹#›</a:t>
            </a:fld>
            <a:endParaRPr lang="en-US"/>
          </a:p>
        </p:txBody>
      </p:sp>
    </p:spTree>
    <p:extLst>
      <p:ext uri="{BB962C8B-B14F-4D97-AF65-F5344CB8AC3E}">
        <p14:creationId xmlns:p14="http://schemas.microsoft.com/office/powerpoint/2010/main" val="142908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907044-7D41-4F74-8433-EB330B84FC2C}" type="datetimeFigureOut">
              <a:rPr lang="en-US" smtClean="0"/>
              <a:t>5/25/2020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16537B-CB4C-4C39-99FD-4E6CD1913806}" type="slidenum">
              <a:rPr lang="en-US" smtClean="0"/>
              <a:t>‹#›</a:t>
            </a:fld>
            <a:endParaRPr lang="en-US"/>
          </a:p>
        </p:txBody>
      </p:sp>
    </p:spTree>
    <p:extLst>
      <p:ext uri="{BB962C8B-B14F-4D97-AF65-F5344CB8AC3E}">
        <p14:creationId xmlns:p14="http://schemas.microsoft.com/office/powerpoint/2010/main" val="1483333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907044-7D41-4F74-8433-EB330B84FC2C}" type="datetimeFigureOut">
              <a:rPr lang="en-US" smtClean="0"/>
              <a:t>5/25/2020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16537B-CB4C-4C39-99FD-4E6CD1913806}" type="slidenum">
              <a:rPr lang="en-US" smtClean="0"/>
              <a:t>‹#›</a:t>
            </a:fld>
            <a:endParaRPr lang="en-US"/>
          </a:p>
        </p:txBody>
      </p:sp>
    </p:spTree>
    <p:extLst>
      <p:ext uri="{BB962C8B-B14F-4D97-AF65-F5344CB8AC3E}">
        <p14:creationId xmlns:p14="http://schemas.microsoft.com/office/powerpoint/2010/main" val="734648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907044-7D41-4F74-8433-EB330B84FC2C}" type="datetimeFigureOut">
              <a:rPr lang="en-US" smtClean="0"/>
              <a:t>5/25/2020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16537B-CB4C-4C39-99FD-4E6CD1913806}" type="slidenum">
              <a:rPr lang="en-US" smtClean="0"/>
              <a:t>‹#›</a:t>
            </a:fld>
            <a:endParaRPr lang="en-US"/>
          </a:p>
        </p:txBody>
      </p:sp>
    </p:spTree>
    <p:extLst>
      <p:ext uri="{BB962C8B-B14F-4D97-AF65-F5344CB8AC3E}">
        <p14:creationId xmlns:p14="http://schemas.microsoft.com/office/powerpoint/2010/main" val="3108331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907044-7D41-4F74-8433-EB330B84FC2C}" type="datetimeFigureOut">
              <a:rPr lang="en-US" smtClean="0"/>
              <a:t>5/25/2020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16537B-CB4C-4C39-99FD-4E6CD1913806}" type="slidenum">
              <a:rPr lang="en-US" smtClean="0"/>
              <a:t>‹#›</a:t>
            </a:fld>
            <a:endParaRPr lang="en-US"/>
          </a:p>
        </p:txBody>
      </p:sp>
    </p:spTree>
    <p:extLst>
      <p:ext uri="{BB962C8B-B14F-4D97-AF65-F5344CB8AC3E}">
        <p14:creationId xmlns:p14="http://schemas.microsoft.com/office/powerpoint/2010/main" val="3557141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907044-7D41-4F74-8433-EB330B84FC2C}" type="datetimeFigureOut">
              <a:rPr lang="en-US" smtClean="0"/>
              <a:t>5/25/2020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16537B-CB4C-4C39-99FD-4E6CD1913806}" type="slidenum">
              <a:rPr lang="en-US" smtClean="0"/>
              <a:t>‹#›</a:t>
            </a:fld>
            <a:endParaRPr lang="en-US"/>
          </a:p>
        </p:txBody>
      </p:sp>
    </p:spTree>
    <p:extLst>
      <p:ext uri="{BB962C8B-B14F-4D97-AF65-F5344CB8AC3E}">
        <p14:creationId xmlns:p14="http://schemas.microsoft.com/office/powerpoint/2010/main" val="2302403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907044-7D41-4F74-8433-EB330B84FC2C}" type="datetimeFigureOut">
              <a:rPr lang="en-US" smtClean="0"/>
              <a:t>5/25/2020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16537B-CB4C-4C39-99FD-4E6CD1913806}" type="slidenum">
              <a:rPr lang="en-US" smtClean="0"/>
              <a:t>‹#›</a:t>
            </a:fld>
            <a:endParaRPr lang="en-US"/>
          </a:p>
        </p:txBody>
      </p:sp>
    </p:spTree>
    <p:extLst>
      <p:ext uri="{BB962C8B-B14F-4D97-AF65-F5344CB8AC3E}">
        <p14:creationId xmlns:p14="http://schemas.microsoft.com/office/powerpoint/2010/main" val="2827890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DU MINI-SNAP F Halbschalenkodier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8317" y="1548358"/>
            <a:ext cx="4003408" cy="230175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3"/>
          <a:stretch>
            <a:fillRect/>
          </a:stretch>
        </p:blipFill>
        <p:spPr>
          <a:xfrm>
            <a:off x="533828" y="5155246"/>
            <a:ext cx="3216863" cy="1702754"/>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8780" y="119627"/>
            <a:ext cx="1008285" cy="882057"/>
          </a:xfrm>
          <a:prstGeom prst="rect">
            <a:avLst/>
          </a:prstGeom>
        </p:spPr>
      </p:pic>
      <p:sp>
        <p:nvSpPr>
          <p:cNvPr id="3" name="Title 2"/>
          <p:cNvSpPr>
            <a:spLocks noGrp="1"/>
          </p:cNvSpPr>
          <p:nvPr>
            <p:ph type="title"/>
          </p:nvPr>
        </p:nvSpPr>
        <p:spPr>
          <a:xfrm>
            <a:off x="133004" y="119627"/>
            <a:ext cx="11089919" cy="391333"/>
          </a:xfrm>
        </p:spPr>
        <p:txBody>
          <a:bodyPr>
            <a:noAutofit/>
          </a:bodyPr>
          <a:lstStyle/>
          <a:p>
            <a:r>
              <a:rPr lang="ro-RO" sz="900" smtClean="0">
                <a:latin typeface="Arial" panose="020B0604020202020204" pitchFamily="34" charset="0"/>
                <a:cs typeface="Arial" panose="020B0604020202020204" pitchFamily="34" charset="0"/>
              </a:rPr>
              <a:t>Învățământul Profesional în Sistem Dual</a:t>
            </a:r>
            <a:r>
              <a:rPr lang="ro-RO" sz="3200" smtClean="0">
                <a:latin typeface="Arial" panose="020B0604020202020204" pitchFamily="34" charset="0"/>
                <a:cs typeface="Arial" panose="020B0604020202020204" pitchFamily="34" charset="0"/>
              </a:rPr>
              <a:t/>
            </a:r>
            <a:br>
              <a:rPr lang="ro-RO" sz="3200" smtClean="0">
                <a:latin typeface="Arial" panose="020B0604020202020204" pitchFamily="34" charset="0"/>
                <a:cs typeface="Arial" panose="020B0604020202020204" pitchFamily="34" charset="0"/>
              </a:rPr>
            </a:br>
            <a:r>
              <a:rPr lang="ro-RO" sz="1200" smtClean="0">
                <a:solidFill>
                  <a:srgbClr val="0070C0"/>
                </a:solidFill>
                <a:latin typeface="Arial" panose="020B0604020202020204" pitchFamily="34" charset="0"/>
                <a:cs typeface="Arial" panose="020B0604020202020204" pitchFamily="34" charset="0"/>
              </a:rPr>
              <a:t>ODU România Manufacturing</a:t>
            </a:r>
            <a:endParaRPr lang="en-US" sz="1200">
              <a:solidFill>
                <a:srgbClr val="0070C0"/>
              </a:solidFill>
              <a:latin typeface="Arial" panose="020B0604020202020204" pitchFamily="34" charset="0"/>
              <a:cs typeface="Arial" panose="020B0604020202020204" pitchFamily="34" charset="0"/>
            </a:endParaRPr>
          </a:p>
        </p:txBody>
      </p:sp>
      <p:pic>
        <p:nvPicPr>
          <p:cNvPr id="5" name="Content Placeholder 4"/>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7346443" y="1353341"/>
            <a:ext cx="4348066" cy="307594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ectangle 5"/>
          <p:cNvSpPr/>
          <p:nvPr/>
        </p:nvSpPr>
        <p:spPr>
          <a:xfrm>
            <a:off x="133004" y="748145"/>
            <a:ext cx="4018512" cy="4524315"/>
          </a:xfrm>
          <a:prstGeom prst="rect">
            <a:avLst/>
          </a:prstGeom>
        </p:spPr>
        <p:txBody>
          <a:bodyPr wrap="square">
            <a:spAutoFit/>
          </a:bodyPr>
          <a:lstStyle/>
          <a:p>
            <a:pPr algn="just"/>
            <a:r>
              <a:rPr lang="en-US" sz="1200" smtClean="0">
                <a:latin typeface="Arial" panose="020B0604020202020204" pitchFamily="34" charset="0"/>
                <a:cs typeface="Arial" panose="020B0604020202020204" pitchFamily="34" charset="0"/>
              </a:rPr>
              <a:t>Pentru </a:t>
            </a:r>
            <a:r>
              <a:rPr lang="en-US" sz="1200" err="1">
                <a:latin typeface="Arial" panose="020B0604020202020204" pitchFamily="34" charset="0"/>
                <a:cs typeface="Arial" panose="020B0604020202020204" pitchFamily="34" charset="0"/>
              </a:rPr>
              <a:t>început</a:t>
            </a:r>
            <a:r>
              <a:rPr lang="en-US" sz="1200">
                <a:latin typeface="Arial" panose="020B0604020202020204" pitchFamily="34" charset="0"/>
                <a:cs typeface="Arial" panose="020B0604020202020204" pitchFamily="34" charset="0"/>
              </a:rPr>
              <a:t>, </a:t>
            </a:r>
            <a:r>
              <a:rPr lang="en-US" sz="1200" err="1">
                <a:latin typeface="Arial" panose="020B0604020202020204" pitchFamily="34" charset="0"/>
                <a:cs typeface="Arial" panose="020B0604020202020204" pitchFamily="34" charset="0"/>
              </a:rPr>
              <a:t>dorim</a:t>
            </a:r>
            <a:r>
              <a:rPr lang="en-US" sz="1200">
                <a:latin typeface="Arial" panose="020B0604020202020204" pitchFamily="34" charset="0"/>
                <a:cs typeface="Arial" panose="020B0604020202020204" pitchFamily="34" charset="0"/>
              </a:rPr>
              <a:t> </a:t>
            </a:r>
            <a:r>
              <a:rPr lang="en-US" sz="1200" err="1">
                <a:latin typeface="Arial" panose="020B0604020202020204" pitchFamily="34" charset="0"/>
                <a:cs typeface="Arial" panose="020B0604020202020204" pitchFamily="34" charset="0"/>
              </a:rPr>
              <a:t>să</a:t>
            </a:r>
            <a:r>
              <a:rPr lang="en-US" sz="1200">
                <a:latin typeface="Arial" panose="020B0604020202020204" pitchFamily="34" charset="0"/>
                <a:cs typeface="Arial" panose="020B0604020202020204" pitchFamily="34" charset="0"/>
              </a:rPr>
              <a:t> ne </a:t>
            </a:r>
            <a:r>
              <a:rPr lang="en-US" sz="1200" err="1">
                <a:latin typeface="Arial" panose="020B0604020202020204" pitchFamily="34" charset="0"/>
                <a:cs typeface="Arial" panose="020B0604020202020204" pitchFamily="34" charset="0"/>
              </a:rPr>
              <a:t>prezentăm</a:t>
            </a:r>
            <a:r>
              <a:rPr lang="en-US" sz="1200">
                <a:latin typeface="Arial" panose="020B0604020202020204" pitchFamily="34" charset="0"/>
                <a:cs typeface="Arial" panose="020B0604020202020204" pitchFamily="34" charset="0"/>
              </a:rPr>
              <a:t>. </a:t>
            </a:r>
            <a:endParaRPr lang="ro-RO" sz="1200" smtClean="0">
              <a:latin typeface="Arial" panose="020B0604020202020204" pitchFamily="34" charset="0"/>
              <a:cs typeface="Arial" panose="020B0604020202020204" pitchFamily="34" charset="0"/>
            </a:endParaRPr>
          </a:p>
          <a:p>
            <a:pPr algn="just"/>
            <a:r>
              <a:rPr lang="en-US" sz="1200" err="1" smtClean="0">
                <a:latin typeface="Arial" panose="020B0604020202020204" pitchFamily="34" charset="0"/>
                <a:cs typeface="Arial" panose="020B0604020202020204" pitchFamily="34" charset="0"/>
              </a:rPr>
              <a:t>Suntem</a:t>
            </a:r>
            <a:r>
              <a:rPr lang="en-US" sz="1200" smtClean="0">
                <a:latin typeface="Arial" panose="020B0604020202020204" pitchFamily="34" charset="0"/>
                <a:cs typeface="Arial" panose="020B0604020202020204" pitchFamily="34" charset="0"/>
              </a:rPr>
              <a:t> </a:t>
            </a:r>
            <a:r>
              <a:rPr lang="en-US" sz="1200" err="1">
                <a:latin typeface="Arial" panose="020B0604020202020204" pitchFamily="34" charset="0"/>
                <a:cs typeface="Arial" panose="020B0604020202020204" pitchFamily="34" charset="0"/>
              </a:rPr>
              <a:t>ODU</a:t>
            </a:r>
            <a:r>
              <a:rPr lang="en-US" sz="1200">
                <a:latin typeface="Arial" panose="020B0604020202020204" pitchFamily="34" charset="0"/>
                <a:cs typeface="Arial" panose="020B0604020202020204" pitchFamily="34" charset="0"/>
              </a:rPr>
              <a:t> </a:t>
            </a:r>
            <a:r>
              <a:rPr lang="en-US" sz="1200" err="1">
                <a:latin typeface="Arial" panose="020B0604020202020204" pitchFamily="34" charset="0"/>
                <a:cs typeface="Arial" panose="020B0604020202020204" pitchFamily="34" charset="0"/>
              </a:rPr>
              <a:t>România</a:t>
            </a:r>
            <a:r>
              <a:rPr lang="en-US" sz="1200">
                <a:latin typeface="Arial" panose="020B0604020202020204" pitchFamily="34" charset="0"/>
                <a:cs typeface="Arial" panose="020B0604020202020204" pitchFamily="34" charset="0"/>
              </a:rPr>
              <a:t> Manufacturing S.R.L., </a:t>
            </a:r>
            <a:r>
              <a:rPr lang="en-US" sz="1200" smtClean="0">
                <a:latin typeface="Arial" panose="020B0604020202020204" pitchFamily="34" charset="0"/>
                <a:cs typeface="Arial" panose="020B0604020202020204" pitchFamily="34" charset="0"/>
              </a:rPr>
              <a:t>parte </a:t>
            </a:r>
            <a:r>
              <a:rPr lang="en-US" sz="1200" err="1">
                <a:latin typeface="Arial" panose="020B0604020202020204" pitchFamily="34" charset="0"/>
                <a:cs typeface="Arial" panose="020B0604020202020204" pitchFamily="34" charset="0"/>
              </a:rPr>
              <a:t>integrantă</a:t>
            </a:r>
            <a:r>
              <a:rPr lang="en-US" sz="1200">
                <a:latin typeface="Arial" panose="020B0604020202020204" pitchFamily="34" charset="0"/>
                <a:cs typeface="Arial" panose="020B0604020202020204" pitchFamily="34" charset="0"/>
              </a:rPr>
              <a:t> </a:t>
            </a:r>
            <a:r>
              <a:rPr lang="ro-RO" sz="1200" smtClean="0">
                <a:latin typeface="Arial" panose="020B0604020202020204" pitchFamily="34" charset="0"/>
                <a:cs typeface="Arial" panose="020B0604020202020204" pitchFamily="34" charset="0"/>
              </a:rPr>
              <a:t>a</a:t>
            </a:r>
            <a:r>
              <a:rPr lang="en-US" sz="1200" smtClean="0">
                <a:latin typeface="Arial" panose="020B0604020202020204" pitchFamily="34" charset="0"/>
                <a:cs typeface="Arial" panose="020B0604020202020204" pitchFamily="34" charset="0"/>
              </a:rPr>
              <a:t> </a:t>
            </a:r>
            <a:r>
              <a:rPr lang="en-US" sz="1200" err="1" smtClean="0">
                <a:latin typeface="Arial" panose="020B0604020202020204" pitchFamily="34" charset="0"/>
                <a:cs typeface="Arial" panose="020B0604020202020204" pitchFamily="34" charset="0"/>
              </a:rPr>
              <a:t>Grupul</a:t>
            </a:r>
            <a:r>
              <a:rPr lang="ro-RO" sz="1200" smtClean="0">
                <a:latin typeface="Arial" panose="020B0604020202020204" pitchFamily="34" charset="0"/>
                <a:cs typeface="Arial" panose="020B0604020202020204" pitchFamily="34" charset="0"/>
              </a:rPr>
              <a:t>ui</a:t>
            </a:r>
            <a:r>
              <a:rPr lang="en-US" sz="1200" smtClean="0">
                <a:latin typeface="Arial" panose="020B0604020202020204" pitchFamily="34" charset="0"/>
                <a:cs typeface="Arial" panose="020B0604020202020204" pitchFamily="34" charset="0"/>
              </a:rPr>
              <a:t> </a:t>
            </a:r>
            <a:r>
              <a:rPr lang="en-US" sz="1200" err="1">
                <a:latin typeface="Arial" panose="020B0604020202020204" pitchFamily="34" charset="0"/>
                <a:cs typeface="Arial" panose="020B0604020202020204" pitchFamily="34" charset="0"/>
              </a:rPr>
              <a:t>ODU</a:t>
            </a:r>
            <a:r>
              <a:rPr lang="en-US" sz="1200">
                <a:latin typeface="Arial" panose="020B0604020202020204" pitchFamily="34" charset="0"/>
                <a:cs typeface="Arial" panose="020B0604020202020204" pitchFamily="34" charset="0"/>
              </a:rPr>
              <a:t>. </a:t>
            </a:r>
            <a:endParaRPr lang="en-US" sz="1200" smtClean="0">
              <a:latin typeface="Arial" panose="020B0604020202020204" pitchFamily="34" charset="0"/>
              <a:cs typeface="Arial" panose="020B0604020202020204" pitchFamily="34" charset="0"/>
            </a:endParaRPr>
          </a:p>
          <a:p>
            <a:pPr algn="just"/>
            <a:r>
              <a:rPr lang="en-US" sz="1200" err="1" smtClean="0">
                <a:latin typeface="Arial" panose="020B0604020202020204" pitchFamily="34" charset="0"/>
                <a:cs typeface="Arial" panose="020B0604020202020204" pitchFamily="34" charset="0"/>
              </a:rPr>
              <a:t>Grupul</a:t>
            </a:r>
            <a:r>
              <a:rPr lang="en-US" sz="1200" smtClean="0">
                <a:latin typeface="Arial" panose="020B0604020202020204" pitchFamily="34" charset="0"/>
                <a:cs typeface="Arial" panose="020B0604020202020204" pitchFamily="34" charset="0"/>
              </a:rPr>
              <a:t> </a:t>
            </a:r>
            <a:r>
              <a:rPr lang="en-US" sz="1200" err="1">
                <a:latin typeface="Arial" panose="020B0604020202020204" pitchFamily="34" charset="0"/>
                <a:cs typeface="Arial" panose="020B0604020202020204" pitchFamily="34" charset="0"/>
              </a:rPr>
              <a:t>ODU</a:t>
            </a:r>
            <a:r>
              <a:rPr lang="en-US" sz="1200">
                <a:latin typeface="Arial" panose="020B0604020202020204" pitchFamily="34" charset="0"/>
                <a:cs typeface="Arial" panose="020B0604020202020204" pitchFamily="34" charset="0"/>
              </a:rPr>
              <a:t> </a:t>
            </a:r>
            <a:r>
              <a:rPr lang="en-US" sz="1200" err="1">
                <a:latin typeface="Arial" panose="020B0604020202020204" pitchFamily="34" charset="0"/>
                <a:cs typeface="Arial" panose="020B0604020202020204" pitchFamily="34" charset="0"/>
              </a:rPr>
              <a:t>este</a:t>
            </a:r>
            <a:r>
              <a:rPr lang="en-US" sz="1200">
                <a:latin typeface="Arial" panose="020B0604020202020204" pitchFamily="34" charset="0"/>
                <a:cs typeface="Arial" panose="020B0604020202020204" pitchFamily="34" charset="0"/>
              </a:rPr>
              <a:t> </a:t>
            </a:r>
            <a:r>
              <a:rPr lang="en-US" sz="1200" err="1">
                <a:latin typeface="Arial" panose="020B0604020202020204" pitchFamily="34" charset="0"/>
                <a:cs typeface="Arial" panose="020B0604020202020204" pitchFamily="34" charset="0"/>
              </a:rPr>
              <a:t>unul</a:t>
            </a:r>
            <a:r>
              <a:rPr lang="en-US" sz="1200">
                <a:latin typeface="Arial" panose="020B0604020202020204" pitchFamily="34" charset="0"/>
                <a:cs typeface="Arial" panose="020B0604020202020204" pitchFamily="34" charset="0"/>
              </a:rPr>
              <a:t> </a:t>
            </a:r>
            <a:r>
              <a:rPr lang="en-US" sz="1200" err="1">
                <a:latin typeface="Arial" panose="020B0604020202020204" pitchFamily="34" charset="0"/>
                <a:cs typeface="Arial" panose="020B0604020202020204" pitchFamily="34" charset="0"/>
              </a:rPr>
              <a:t>dintre</a:t>
            </a:r>
            <a:r>
              <a:rPr lang="en-US" sz="1200">
                <a:latin typeface="Arial" panose="020B0604020202020204" pitchFamily="34" charset="0"/>
                <a:cs typeface="Arial" panose="020B0604020202020204" pitchFamily="34" charset="0"/>
              </a:rPr>
              <a:t> </a:t>
            </a:r>
            <a:r>
              <a:rPr lang="en-US" sz="1200" err="1">
                <a:latin typeface="Arial" panose="020B0604020202020204" pitchFamily="34" charset="0"/>
                <a:cs typeface="Arial" panose="020B0604020202020204" pitchFamily="34" charset="0"/>
              </a:rPr>
              <a:t>cei</a:t>
            </a:r>
            <a:r>
              <a:rPr lang="en-US" sz="1200">
                <a:latin typeface="Arial" panose="020B0604020202020204" pitchFamily="34" charset="0"/>
                <a:cs typeface="Arial" panose="020B0604020202020204" pitchFamily="34" charset="0"/>
              </a:rPr>
              <a:t> </a:t>
            </a:r>
            <a:r>
              <a:rPr lang="en-US" sz="1200" err="1">
                <a:latin typeface="Arial" panose="020B0604020202020204" pitchFamily="34" charset="0"/>
                <a:cs typeface="Arial" panose="020B0604020202020204" pitchFamily="34" charset="0"/>
              </a:rPr>
              <a:t>mai</a:t>
            </a:r>
            <a:r>
              <a:rPr lang="en-US" sz="1200">
                <a:latin typeface="Arial" panose="020B0604020202020204" pitchFamily="34" charset="0"/>
                <a:cs typeface="Arial" panose="020B0604020202020204" pitchFamily="34" charset="0"/>
              </a:rPr>
              <a:t> </a:t>
            </a:r>
            <a:r>
              <a:rPr lang="en-US" sz="1200" err="1">
                <a:latin typeface="Arial" panose="020B0604020202020204" pitchFamily="34" charset="0"/>
                <a:cs typeface="Arial" panose="020B0604020202020204" pitchFamily="34" charset="0"/>
              </a:rPr>
              <a:t>importanți</a:t>
            </a:r>
            <a:r>
              <a:rPr lang="en-US" sz="1200">
                <a:latin typeface="Arial" panose="020B0604020202020204" pitchFamily="34" charset="0"/>
                <a:cs typeface="Arial" panose="020B0604020202020204" pitchFamily="34" charset="0"/>
              </a:rPr>
              <a:t> </a:t>
            </a:r>
            <a:r>
              <a:rPr lang="en-US" sz="1200" err="1">
                <a:latin typeface="Arial" panose="020B0604020202020204" pitchFamily="34" charset="0"/>
                <a:cs typeface="Arial" panose="020B0604020202020204" pitchFamily="34" charset="0"/>
              </a:rPr>
              <a:t>producători</a:t>
            </a:r>
            <a:r>
              <a:rPr lang="en-US" sz="1200">
                <a:latin typeface="Arial" panose="020B0604020202020204" pitchFamily="34" charset="0"/>
                <a:cs typeface="Arial" panose="020B0604020202020204" pitchFamily="34" charset="0"/>
              </a:rPr>
              <a:t> </a:t>
            </a:r>
            <a:r>
              <a:rPr lang="en-US" sz="1200" err="1">
                <a:latin typeface="Arial" panose="020B0604020202020204" pitchFamily="34" charset="0"/>
                <a:cs typeface="Arial" panose="020B0604020202020204" pitchFamily="34" charset="0"/>
              </a:rPr>
              <a:t>internaționali</a:t>
            </a:r>
            <a:r>
              <a:rPr lang="en-US" sz="1200">
                <a:latin typeface="Arial" panose="020B0604020202020204" pitchFamily="34" charset="0"/>
                <a:cs typeface="Arial" panose="020B0604020202020204" pitchFamily="34" charset="0"/>
              </a:rPr>
              <a:t> de </a:t>
            </a:r>
            <a:r>
              <a:rPr lang="en-US" sz="1200" err="1">
                <a:latin typeface="Arial" panose="020B0604020202020204" pitchFamily="34" charset="0"/>
                <a:cs typeface="Arial" panose="020B0604020202020204" pitchFamily="34" charset="0"/>
              </a:rPr>
              <a:t>conectori</a:t>
            </a:r>
            <a:r>
              <a:rPr lang="en-US" sz="1200">
                <a:latin typeface="Arial" panose="020B0604020202020204" pitchFamily="34" charset="0"/>
                <a:cs typeface="Arial" panose="020B0604020202020204" pitchFamily="34" charset="0"/>
              </a:rPr>
              <a:t> </a:t>
            </a:r>
            <a:r>
              <a:rPr lang="ro-RO" sz="1200" err="1">
                <a:latin typeface="Arial" panose="020B0604020202020204" pitchFamily="34" charset="0"/>
                <a:cs typeface="Arial" panose="020B0604020202020204" pitchFamily="34" charset="0"/>
              </a:rPr>
              <a:t>ș</a:t>
            </a:r>
            <a:r>
              <a:rPr lang="en-US" sz="1200" smtClean="0">
                <a:latin typeface="Arial" panose="020B0604020202020204" pitchFamily="34" charset="0"/>
                <a:cs typeface="Arial" panose="020B0604020202020204" pitchFamily="34" charset="0"/>
              </a:rPr>
              <a:t>i </a:t>
            </a:r>
            <a:r>
              <a:rPr lang="en-US" sz="1200" err="1">
                <a:latin typeface="Arial" panose="020B0604020202020204" pitchFamily="34" charset="0"/>
                <a:cs typeface="Arial" panose="020B0604020202020204" pitchFamily="34" charset="0"/>
              </a:rPr>
              <a:t>sisteme</a:t>
            </a:r>
            <a:r>
              <a:rPr lang="en-US" sz="1200">
                <a:latin typeface="Arial" panose="020B0604020202020204" pitchFamily="34" charset="0"/>
                <a:cs typeface="Arial" panose="020B0604020202020204" pitchFamily="34" charset="0"/>
              </a:rPr>
              <a:t> de </a:t>
            </a:r>
            <a:r>
              <a:rPr lang="en-US" sz="1200" err="1">
                <a:latin typeface="Arial" panose="020B0604020202020204" pitchFamily="34" charset="0"/>
                <a:cs typeface="Arial" panose="020B0604020202020204" pitchFamily="34" charset="0"/>
              </a:rPr>
              <a:t>transmisie</a:t>
            </a:r>
            <a:r>
              <a:rPr lang="en-US" sz="1200">
                <a:latin typeface="Arial" panose="020B0604020202020204" pitchFamily="34" charset="0"/>
                <a:cs typeface="Arial" panose="020B0604020202020204" pitchFamily="34" charset="0"/>
              </a:rPr>
              <a:t> </a:t>
            </a:r>
            <a:r>
              <a:rPr lang="en-US" sz="1200" err="1">
                <a:latin typeface="Arial" panose="020B0604020202020204" pitchFamily="34" charset="0"/>
                <a:cs typeface="Arial" panose="020B0604020202020204" pitchFamily="34" charset="0"/>
              </a:rPr>
              <a:t>pentru</a:t>
            </a:r>
            <a:r>
              <a:rPr lang="en-US" sz="1200">
                <a:latin typeface="Arial" panose="020B0604020202020204" pitchFamily="34" charset="0"/>
                <a:cs typeface="Arial" panose="020B0604020202020204" pitchFamily="34" charset="0"/>
              </a:rPr>
              <a:t> </a:t>
            </a:r>
            <a:r>
              <a:rPr lang="en-US" sz="1200" err="1">
                <a:latin typeface="Arial" panose="020B0604020202020204" pitchFamily="34" charset="0"/>
                <a:cs typeface="Arial" panose="020B0604020202020204" pitchFamily="34" charset="0"/>
              </a:rPr>
              <a:t>putere</a:t>
            </a:r>
            <a:r>
              <a:rPr lang="en-US" sz="1200">
                <a:latin typeface="Arial" panose="020B0604020202020204" pitchFamily="34" charset="0"/>
                <a:cs typeface="Arial" panose="020B0604020202020204" pitchFamily="34" charset="0"/>
              </a:rPr>
              <a:t>, </a:t>
            </a:r>
            <a:r>
              <a:rPr lang="en-US" sz="1200" err="1">
                <a:latin typeface="Arial" panose="020B0604020202020204" pitchFamily="34" charset="0"/>
                <a:cs typeface="Arial" panose="020B0604020202020204" pitchFamily="34" charset="0"/>
              </a:rPr>
              <a:t>semnale</a:t>
            </a:r>
            <a:r>
              <a:rPr lang="en-US" sz="1200">
                <a:latin typeface="Arial" panose="020B0604020202020204" pitchFamily="34" charset="0"/>
                <a:cs typeface="Arial" panose="020B0604020202020204" pitchFamily="34" charset="0"/>
              </a:rPr>
              <a:t>, date </a:t>
            </a:r>
            <a:r>
              <a:rPr lang="en-US" sz="1200" err="1">
                <a:latin typeface="Arial" panose="020B0604020202020204" pitchFamily="34" charset="0"/>
                <a:cs typeface="Arial" panose="020B0604020202020204" pitchFamily="34" charset="0"/>
              </a:rPr>
              <a:t>și</a:t>
            </a:r>
            <a:r>
              <a:rPr lang="en-US" sz="1200">
                <a:latin typeface="Arial" panose="020B0604020202020204" pitchFamily="34" charset="0"/>
                <a:cs typeface="Arial" panose="020B0604020202020204" pitchFamily="34" charset="0"/>
              </a:rPr>
              <a:t> media. </a:t>
            </a:r>
            <a:r>
              <a:rPr lang="en-US" sz="1200" err="1">
                <a:latin typeface="Arial" panose="020B0604020202020204" pitchFamily="34" charset="0"/>
                <a:cs typeface="Arial" panose="020B0604020202020204" pitchFamily="34" charset="0"/>
              </a:rPr>
              <a:t>Fiind</a:t>
            </a:r>
            <a:r>
              <a:rPr lang="en-US" sz="1200">
                <a:latin typeface="Arial" panose="020B0604020202020204" pitchFamily="34" charset="0"/>
                <a:cs typeface="Arial" panose="020B0604020202020204" pitchFamily="34" charset="0"/>
              </a:rPr>
              <a:t> o </a:t>
            </a:r>
            <a:r>
              <a:rPr lang="en-US" sz="1200" err="1">
                <a:latin typeface="Arial" panose="020B0604020202020204" pitchFamily="34" charset="0"/>
                <a:cs typeface="Arial" panose="020B0604020202020204" pitchFamily="34" charset="0"/>
              </a:rPr>
              <a:t>companie</a:t>
            </a:r>
            <a:r>
              <a:rPr lang="en-US" sz="1200">
                <a:latin typeface="Arial" panose="020B0604020202020204" pitchFamily="34" charset="0"/>
                <a:cs typeface="Arial" panose="020B0604020202020204" pitchFamily="34" charset="0"/>
              </a:rPr>
              <a:t> cu </a:t>
            </a:r>
            <a:r>
              <a:rPr lang="en-US" sz="1200" err="1">
                <a:latin typeface="Arial" panose="020B0604020202020204" pitchFamily="34" charset="0"/>
                <a:cs typeface="Arial" panose="020B0604020202020204" pitchFamily="34" charset="0"/>
              </a:rPr>
              <a:t>tradiție</a:t>
            </a:r>
            <a:r>
              <a:rPr lang="en-US" sz="1200">
                <a:latin typeface="Arial" panose="020B0604020202020204" pitchFamily="34" charset="0"/>
                <a:cs typeface="Arial" panose="020B0604020202020204" pitchFamily="34" charset="0"/>
              </a:rPr>
              <a:t> </a:t>
            </a:r>
            <a:r>
              <a:rPr lang="en-US" sz="1200" err="1">
                <a:latin typeface="Arial" panose="020B0604020202020204" pitchFamily="34" charset="0"/>
                <a:cs typeface="Arial" panose="020B0604020202020204" pitchFamily="34" charset="0"/>
              </a:rPr>
              <a:t>în</a:t>
            </a:r>
            <a:r>
              <a:rPr lang="en-US" sz="1200">
                <a:latin typeface="Arial" panose="020B0604020202020204" pitchFamily="34" charset="0"/>
                <a:cs typeface="Arial" panose="020B0604020202020204" pitchFamily="34" charset="0"/>
              </a:rPr>
              <a:t> </a:t>
            </a:r>
            <a:r>
              <a:rPr lang="en-US" sz="1200" err="1">
                <a:latin typeface="Arial" panose="020B0604020202020204" pitchFamily="34" charset="0"/>
                <a:cs typeface="Arial" panose="020B0604020202020204" pitchFamily="34" charset="0"/>
              </a:rPr>
              <a:t>tehnologie</a:t>
            </a:r>
            <a:r>
              <a:rPr lang="en-US" sz="1200">
                <a:latin typeface="Arial" panose="020B0604020202020204" pitchFamily="34" charset="0"/>
                <a:cs typeface="Arial" panose="020B0604020202020204" pitchFamily="34" charset="0"/>
              </a:rPr>
              <a:t>, </a:t>
            </a:r>
            <a:r>
              <a:rPr lang="en-US" sz="1200" err="1">
                <a:latin typeface="Arial" panose="020B0604020202020204" pitchFamily="34" charset="0"/>
                <a:cs typeface="Arial" panose="020B0604020202020204" pitchFamily="34" charset="0"/>
              </a:rPr>
              <a:t>avem</a:t>
            </a:r>
            <a:r>
              <a:rPr lang="en-US" sz="1200">
                <a:latin typeface="Arial" panose="020B0604020202020204" pitchFamily="34" charset="0"/>
                <a:cs typeface="Arial" panose="020B0604020202020204" pitchFamily="34" charset="0"/>
              </a:rPr>
              <a:t> </a:t>
            </a:r>
            <a:r>
              <a:rPr lang="en-US" sz="1200" err="1">
                <a:latin typeface="Arial" panose="020B0604020202020204" pitchFamily="34" charset="0"/>
                <a:cs typeface="Arial" panose="020B0604020202020204" pitchFamily="34" charset="0"/>
              </a:rPr>
              <a:t>peste</a:t>
            </a:r>
            <a:r>
              <a:rPr lang="en-US" sz="1200">
                <a:latin typeface="Arial" panose="020B0604020202020204" pitchFamily="34" charset="0"/>
                <a:cs typeface="Arial" panose="020B0604020202020204" pitchFamily="34" charset="0"/>
              </a:rPr>
              <a:t> 75 de </a:t>
            </a:r>
            <a:r>
              <a:rPr lang="en-US" sz="1200" err="1">
                <a:latin typeface="Arial" panose="020B0604020202020204" pitchFamily="34" charset="0"/>
                <a:cs typeface="Arial" panose="020B0604020202020204" pitchFamily="34" charset="0"/>
              </a:rPr>
              <a:t>ani</a:t>
            </a:r>
            <a:r>
              <a:rPr lang="en-US" sz="1200">
                <a:latin typeface="Arial" panose="020B0604020202020204" pitchFamily="34" charset="0"/>
                <a:cs typeface="Arial" panose="020B0604020202020204" pitchFamily="34" charset="0"/>
              </a:rPr>
              <a:t> de </a:t>
            </a:r>
            <a:r>
              <a:rPr lang="en-US" sz="1200" err="1">
                <a:latin typeface="Arial" panose="020B0604020202020204" pitchFamily="34" charset="0"/>
                <a:cs typeface="Arial" panose="020B0604020202020204" pitchFamily="34" charset="0"/>
              </a:rPr>
              <a:t>experiență</a:t>
            </a:r>
            <a:r>
              <a:rPr lang="en-US" sz="1200">
                <a:latin typeface="Arial" panose="020B0604020202020204" pitchFamily="34" charset="0"/>
                <a:cs typeface="Arial" panose="020B0604020202020204" pitchFamily="34" charset="0"/>
              </a:rPr>
              <a:t> </a:t>
            </a:r>
            <a:r>
              <a:rPr lang="en-US" sz="1200" err="1">
                <a:latin typeface="Arial" panose="020B0604020202020204" pitchFamily="34" charset="0"/>
                <a:cs typeface="Arial" panose="020B0604020202020204" pitchFamily="34" charset="0"/>
              </a:rPr>
              <a:t>și</a:t>
            </a:r>
            <a:r>
              <a:rPr lang="en-US" sz="1200">
                <a:latin typeface="Arial" panose="020B0604020202020204" pitchFamily="34" charset="0"/>
                <a:cs typeface="Arial" panose="020B0604020202020204" pitchFamily="34" charset="0"/>
              </a:rPr>
              <a:t> </a:t>
            </a:r>
            <a:r>
              <a:rPr lang="en-US" sz="1200" err="1">
                <a:latin typeface="Arial" panose="020B0604020202020204" pitchFamily="34" charset="0"/>
                <a:cs typeface="Arial" panose="020B0604020202020204" pitchFamily="34" charset="0"/>
              </a:rPr>
              <a:t>competență</a:t>
            </a:r>
            <a:r>
              <a:rPr lang="en-US" sz="1200">
                <a:latin typeface="Arial" panose="020B0604020202020204" pitchFamily="34" charset="0"/>
                <a:cs typeface="Arial" panose="020B0604020202020204" pitchFamily="34" charset="0"/>
              </a:rPr>
              <a:t> </a:t>
            </a:r>
            <a:r>
              <a:rPr lang="en-US" sz="1200" err="1">
                <a:latin typeface="Arial" panose="020B0604020202020204" pitchFamily="34" charset="0"/>
                <a:cs typeface="Arial" panose="020B0604020202020204" pitchFamily="34" charset="0"/>
              </a:rPr>
              <a:t>în</a:t>
            </a:r>
            <a:r>
              <a:rPr lang="en-US" sz="1200">
                <a:latin typeface="Arial" panose="020B0604020202020204" pitchFamily="34" charset="0"/>
                <a:cs typeface="Arial" panose="020B0604020202020204" pitchFamily="34" charset="0"/>
              </a:rPr>
              <a:t> </a:t>
            </a:r>
            <a:r>
              <a:rPr lang="en-US" sz="1200" err="1">
                <a:latin typeface="Arial" panose="020B0604020202020204" pitchFamily="34" charset="0"/>
                <a:cs typeface="Arial" panose="020B0604020202020204" pitchFamily="34" charset="0"/>
              </a:rPr>
              <a:t>domeniul</a:t>
            </a:r>
            <a:r>
              <a:rPr lang="en-US" sz="1200">
                <a:latin typeface="Arial" panose="020B0604020202020204" pitchFamily="34" charset="0"/>
                <a:cs typeface="Arial" panose="020B0604020202020204" pitchFamily="34" charset="0"/>
              </a:rPr>
              <a:t> </a:t>
            </a:r>
            <a:r>
              <a:rPr lang="en-US" sz="1200" err="1">
                <a:latin typeface="Arial" panose="020B0604020202020204" pitchFamily="34" charset="0"/>
                <a:cs typeface="Arial" panose="020B0604020202020204" pitchFamily="34" charset="0"/>
              </a:rPr>
              <a:t>soluțiilor</a:t>
            </a:r>
            <a:r>
              <a:rPr lang="en-US" sz="1200">
                <a:latin typeface="Arial" panose="020B0604020202020204" pitchFamily="34" charset="0"/>
                <a:cs typeface="Arial" panose="020B0604020202020204" pitchFamily="34" charset="0"/>
              </a:rPr>
              <a:t> de </a:t>
            </a:r>
            <a:r>
              <a:rPr lang="en-US" sz="1200" err="1">
                <a:latin typeface="Arial" panose="020B0604020202020204" pitchFamily="34" charset="0"/>
                <a:cs typeface="Arial" panose="020B0604020202020204" pitchFamily="34" charset="0"/>
              </a:rPr>
              <a:t>conectare</a:t>
            </a:r>
            <a:r>
              <a:rPr lang="en-US" sz="1200">
                <a:latin typeface="Arial" panose="020B0604020202020204" pitchFamily="34" charset="0"/>
                <a:cs typeface="Arial" panose="020B0604020202020204" pitchFamily="34" charset="0"/>
              </a:rPr>
              <a:t>. </a:t>
            </a:r>
            <a:r>
              <a:rPr lang="ro-RO" sz="1200" smtClean="0">
                <a:latin typeface="Arial" panose="020B0604020202020204" pitchFamily="34" charset="0"/>
                <a:cs typeface="Arial" panose="020B0604020202020204" pitchFamily="34" charset="0"/>
              </a:rPr>
              <a:t>Dezvoltăm </a:t>
            </a:r>
            <a:r>
              <a:rPr lang="en-US" sz="1200" smtClean="0">
                <a:latin typeface="Arial" panose="020B0604020202020204" pitchFamily="34" charset="0"/>
                <a:cs typeface="Arial" panose="020B0604020202020204" pitchFamily="34" charset="0"/>
              </a:rPr>
              <a:t>soluții </a:t>
            </a:r>
            <a:r>
              <a:rPr lang="en-US" sz="1200">
                <a:latin typeface="Arial" panose="020B0604020202020204" pitchFamily="34" charset="0"/>
                <a:cs typeface="Arial" panose="020B0604020202020204" pitchFamily="34" charset="0"/>
              </a:rPr>
              <a:t>de </a:t>
            </a:r>
            <a:r>
              <a:rPr lang="en-US" sz="1200" err="1">
                <a:latin typeface="Arial" panose="020B0604020202020204" pitchFamily="34" charset="0"/>
                <a:cs typeface="Arial" panose="020B0604020202020204" pitchFamily="34" charset="0"/>
              </a:rPr>
              <a:t>interfață</a:t>
            </a:r>
            <a:r>
              <a:rPr lang="en-US" sz="1200">
                <a:latin typeface="Arial" panose="020B0604020202020204" pitchFamily="34" charset="0"/>
                <a:cs typeface="Arial" panose="020B0604020202020204" pitchFamily="34" charset="0"/>
              </a:rPr>
              <a:t> </a:t>
            </a:r>
            <a:r>
              <a:rPr lang="en-US" sz="1200" err="1">
                <a:latin typeface="Arial" panose="020B0604020202020204" pitchFamily="34" charset="0"/>
                <a:cs typeface="Arial" panose="020B0604020202020204" pitchFamily="34" charset="0"/>
              </a:rPr>
              <a:t>inovatoare</a:t>
            </a:r>
            <a:r>
              <a:rPr lang="en-US" sz="1200">
                <a:latin typeface="Arial" panose="020B0604020202020204" pitchFamily="34" charset="0"/>
                <a:cs typeface="Arial" panose="020B0604020202020204" pitchFamily="34" charset="0"/>
              </a:rPr>
              <a:t> </a:t>
            </a:r>
            <a:r>
              <a:rPr lang="en-US" sz="1200" err="1">
                <a:latin typeface="Arial" panose="020B0604020202020204" pitchFamily="34" charset="0"/>
                <a:cs typeface="Arial" panose="020B0604020202020204" pitchFamily="34" charset="0"/>
              </a:rPr>
              <a:t>pentru</a:t>
            </a:r>
            <a:r>
              <a:rPr lang="en-US" sz="1200">
                <a:latin typeface="Arial" panose="020B0604020202020204" pitchFamily="34" charset="0"/>
                <a:cs typeface="Arial" panose="020B0604020202020204" pitchFamily="34" charset="0"/>
              </a:rPr>
              <a:t> o </a:t>
            </a:r>
            <a:r>
              <a:rPr lang="en-US" sz="1200" err="1">
                <a:latin typeface="Arial" panose="020B0604020202020204" pitchFamily="34" charset="0"/>
                <a:cs typeface="Arial" panose="020B0604020202020204" pitchFamily="34" charset="0"/>
              </a:rPr>
              <a:t>gamă</a:t>
            </a:r>
            <a:r>
              <a:rPr lang="en-US" sz="1200">
                <a:latin typeface="Arial" panose="020B0604020202020204" pitchFamily="34" charset="0"/>
                <a:cs typeface="Arial" panose="020B0604020202020204" pitchFamily="34" charset="0"/>
              </a:rPr>
              <a:t> </a:t>
            </a:r>
            <a:r>
              <a:rPr lang="en-US" sz="1200" err="1">
                <a:latin typeface="Arial" panose="020B0604020202020204" pitchFamily="34" charset="0"/>
                <a:cs typeface="Arial" panose="020B0604020202020204" pitchFamily="34" charset="0"/>
              </a:rPr>
              <a:t>largă</a:t>
            </a:r>
            <a:r>
              <a:rPr lang="en-US" sz="1200">
                <a:latin typeface="Arial" panose="020B0604020202020204" pitchFamily="34" charset="0"/>
                <a:cs typeface="Arial" panose="020B0604020202020204" pitchFamily="34" charset="0"/>
              </a:rPr>
              <a:t> de </a:t>
            </a:r>
            <a:r>
              <a:rPr lang="en-US" sz="1200" err="1">
                <a:latin typeface="Arial" panose="020B0604020202020204" pitchFamily="34" charset="0"/>
                <a:cs typeface="Arial" panose="020B0604020202020204" pitchFamily="34" charset="0"/>
              </a:rPr>
              <a:t>piețe</a:t>
            </a:r>
            <a:r>
              <a:rPr lang="en-US" sz="1200">
                <a:latin typeface="Arial" panose="020B0604020202020204" pitchFamily="34" charset="0"/>
                <a:cs typeface="Arial" panose="020B0604020202020204" pitchFamily="34" charset="0"/>
              </a:rPr>
              <a:t> </a:t>
            </a:r>
            <a:r>
              <a:rPr lang="en-US" sz="1200" err="1">
                <a:latin typeface="Arial" panose="020B0604020202020204" pitchFamily="34" charset="0"/>
                <a:cs typeface="Arial" panose="020B0604020202020204" pitchFamily="34" charset="0"/>
              </a:rPr>
              <a:t>și</a:t>
            </a:r>
            <a:r>
              <a:rPr lang="en-US" sz="1200">
                <a:latin typeface="Arial" panose="020B0604020202020204" pitchFamily="34" charset="0"/>
                <a:cs typeface="Arial" panose="020B0604020202020204" pitchFamily="34" charset="0"/>
              </a:rPr>
              <a:t> </a:t>
            </a:r>
            <a:r>
              <a:rPr lang="en-US" sz="1200" err="1">
                <a:latin typeface="Arial" panose="020B0604020202020204" pitchFamily="34" charset="0"/>
                <a:cs typeface="Arial" panose="020B0604020202020204" pitchFamily="34" charset="0"/>
              </a:rPr>
              <a:t>industrii</a:t>
            </a:r>
            <a:r>
              <a:rPr lang="en-US" sz="1200">
                <a:latin typeface="Arial" panose="020B0604020202020204" pitchFamily="34" charset="0"/>
                <a:cs typeface="Arial" panose="020B0604020202020204" pitchFamily="34" charset="0"/>
              </a:rPr>
              <a:t> - cum </a:t>
            </a:r>
            <a:r>
              <a:rPr lang="en-US" sz="1200" err="1">
                <a:latin typeface="Arial" panose="020B0604020202020204" pitchFamily="34" charset="0"/>
                <a:cs typeface="Arial" panose="020B0604020202020204" pitchFamily="34" charset="0"/>
              </a:rPr>
              <a:t>ar</a:t>
            </a:r>
            <a:r>
              <a:rPr lang="en-US" sz="1200">
                <a:latin typeface="Arial" panose="020B0604020202020204" pitchFamily="34" charset="0"/>
                <a:cs typeface="Arial" panose="020B0604020202020204" pitchFamily="34" charset="0"/>
              </a:rPr>
              <a:t> fi </a:t>
            </a:r>
            <a:r>
              <a:rPr lang="en-US" sz="1200" err="1">
                <a:latin typeface="Arial" panose="020B0604020202020204" pitchFamily="34" charset="0"/>
                <a:cs typeface="Arial" panose="020B0604020202020204" pitchFamily="34" charset="0"/>
              </a:rPr>
              <a:t>tehnologia</a:t>
            </a:r>
            <a:r>
              <a:rPr lang="en-US" sz="1200">
                <a:latin typeface="Arial" panose="020B0604020202020204" pitchFamily="34" charset="0"/>
                <a:cs typeface="Arial" panose="020B0604020202020204" pitchFamily="34" charset="0"/>
              </a:rPr>
              <a:t> </a:t>
            </a:r>
            <a:r>
              <a:rPr lang="en-US" sz="1200" err="1">
                <a:latin typeface="Arial" panose="020B0604020202020204" pitchFamily="34" charset="0"/>
                <a:cs typeface="Arial" panose="020B0604020202020204" pitchFamily="34" charset="0"/>
              </a:rPr>
              <a:t>energetică</a:t>
            </a:r>
            <a:r>
              <a:rPr lang="en-US" sz="1200">
                <a:latin typeface="Arial" panose="020B0604020202020204" pitchFamily="34" charset="0"/>
                <a:cs typeface="Arial" panose="020B0604020202020204" pitchFamily="34" charset="0"/>
              </a:rPr>
              <a:t>, </a:t>
            </a:r>
            <a:r>
              <a:rPr lang="en-US" sz="1200" err="1">
                <a:latin typeface="Arial" panose="020B0604020202020204" pitchFamily="34" charset="0"/>
                <a:cs typeface="Arial" panose="020B0604020202020204" pitchFamily="34" charset="0"/>
              </a:rPr>
              <a:t>medicală</a:t>
            </a:r>
            <a:r>
              <a:rPr lang="en-US" sz="1200">
                <a:latin typeface="Arial" panose="020B0604020202020204" pitchFamily="34" charset="0"/>
                <a:cs typeface="Arial" panose="020B0604020202020204" pitchFamily="34" charset="0"/>
              </a:rPr>
              <a:t> </a:t>
            </a:r>
            <a:r>
              <a:rPr lang="en-US" sz="1200" err="1">
                <a:latin typeface="Arial" panose="020B0604020202020204" pitchFamily="34" charset="0"/>
                <a:cs typeface="Arial" panose="020B0604020202020204" pitchFamily="34" charset="0"/>
              </a:rPr>
              <a:t>și</a:t>
            </a:r>
            <a:r>
              <a:rPr lang="en-US" sz="1200">
                <a:latin typeface="Arial" panose="020B0604020202020204" pitchFamily="34" charset="0"/>
                <a:cs typeface="Arial" panose="020B0604020202020204" pitchFamily="34" charset="0"/>
              </a:rPr>
              <a:t> de </a:t>
            </a:r>
            <a:r>
              <a:rPr lang="en-US" sz="1200" err="1">
                <a:latin typeface="Arial" panose="020B0604020202020204" pitchFamily="34" charset="0"/>
                <a:cs typeface="Arial" panose="020B0604020202020204" pitchFamily="34" charset="0"/>
              </a:rPr>
              <a:t>securitate</a:t>
            </a:r>
            <a:r>
              <a:rPr lang="en-US" sz="1200" smtClean="0">
                <a:latin typeface="Arial" panose="020B0604020202020204" pitchFamily="34" charset="0"/>
                <a:cs typeface="Arial" panose="020B0604020202020204" pitchFamily="34" charset="0"/>
              </a:rPr>
              <a:t>.</a:t>
            </a:r>
            <a:endParaRPr lang="ro-RO" sz="1200" smtClean="0">
              <a:latin typeface="Arial" panose="020B0604020202020204" pitchFamily="34" charset="0"/>
              <a:cs typeface="Arial" panose="020B0604020202020204" pitchFamily="34" charset="0"/>
            </a:endParaRPr>
          </a:p>
          <a:p>
            <a:pPr algn="just"/>
            <a:endParaRPr lang="ro-RO" sz="1200" smtClean="0">
              <a:latin typeface="Arial" panose="020B0604020202020204" pitchFamily="34" charset="0"/>
              <a:cs typeface="Arial" panose="020B0604020202020204" pitchFamily="34" charset="0"/>
            </a:endParaRPr>
          </a:p>
          <a:p>
            <a:pPr algn="just"/>
            <a:r>
              <a:rPr lang="ro-RO" sz="1200">
                <a:latin typeface="Arial" panose="020B0604020202020204" pitchFamily="34" charset="0"/>
                <a:cs typeface="Arial" panose="020B0604020202020204" pitchFamily="34" charset="0"/>
              </a:rPr>
              <a:t>Ca și sistem inteligent de conectori numim, de exemplu, conectorul de mobilitate electrică. Un conector de înaltă tensiune care oferă transferul maxim de energie, pentru a reduce timpul de încărcare la câteva minute.</a:t>
            </a:r>
          </a:p>
          <a:p>
            <a:pPr algn="just"/>
            <a:r>
              <a:rPr lang="ro-RO" sz="1200">
                <a:latin typeface="Arial" panose="020B0604020202020204" pitchFamily="34" charset="0"/>
                <a:cs typeface="Arial" panose="020B0604020202020204" pitchFamily="34" charset="0"/>
              </a:rPr>
              <a:t>De asemenea, în sectorul de robotică industrială, performanţa întregului sistem depinde de calitatea conectorilor noștri cu fișe.</a:t>
            </a:r>
          </a:p>
          <a:p>
            <a:pPr algn="just"/>
            <a:r>
              <a:rPr lang="ro-RO" sz="1200">
                <a:latin typeface="Arial" panose="020B0604020202020204" pitchFamily="34" charset="0"/>
                <a:cs typeface="Arial" panose="020B0604020202020204" pitchFamily="34" charset="0"/>
              </a:rPr>
              <a:t>În prezent, sistemele noastre de conectori se întâlnesc, printre altele, în domeniul tehnologiei medicale fiind responsabile pentru performanţa și transmiterea datelor în cazul razelor </a:t>
            </a:r>
            <a:r>
              <a:rPr lang="ro-RO" sz="1200" smtClean="0">
                <a:latin typeface="Arial" panose="020B0604020202020204" pitchFamily="34" charset="0"/>
                <a:cs typeface="Arial" panose="020B0604020202020204" pitchFamily="34" charset="0"/>
              </a:rPr>
              <a:t>X, pentru </a:t>
            </a:r>
            <a:r>
              <a:rPr lang="ro-RO" sz="1200">
                <a:latin typeface="Arial" panose="020B0604020202020204" pitchFamily="34" charset="0"/>
                <a:cs typeface="Arial" panose="020B0604020202020204" pitchFamily="34" charset="0"/>
              </a:rPr>
              <a:t>imagistica prin rezonanţă </a:t>
            </a:r>
            <a:r>
              <a:rPr lang="ro-RO" sz="1200" smtClean="0">
                <a:latin typeface="Arial" panose="020B0604020202020204" pitchFamily="34" charset="0"/>
                <a:cs typeface="Arial" panose="020B0604020202020204" pitchFamily="34" charset="0"/>
              </a:rPr>
              <a:t>magnetică, dar și în aparatura respiratorie.</a:t>
            </a:r>
            <a:endParaRPr lang="en-US" sz="1100"/>
          </a:p>
        </p:txBody>
      </p:sp>
      <p:sp>
        <p:nvSpPr>
          <p:cNvPr id="13" name="Rectangle 12"/>
          <p:cNvSpPr/>
          <p:nvPr/>
        </p:nvSpPr>
        <p:spPr>
          <a:xfrm>
            <a:off x="5598509" y="5466681"/>
            <a:ext cx="6096000" cy="1200329"/>
          </a:xfrm>
          <a:prstGeom prst="rect">
            <a:avLst/>
          </a:prstGeom>
        </p:spPr>
        <p:txBody>
          <a:bodyPr>
            <a:spAutoFit/>
          </a:bodyPr>
          <a:lstStyle/>
          <a:p>
            <a:pPr algn="just"/>
            <a:r>
              <a:rPr lang="en-US" sz="1200">
                <a:latin typeface="Arial" panose="020B0604020202020204" pitchFamily="34" charset="0"/>
                <a:cs typeface="Arial" panose="020B0604020202020204" pitchFamily="34" charset="0"/>
              </a:rPr>
              <a:t>Compania noastră </a:t>
            </a:r>
            <a:r>
              <a:rPr lang="ro-RO" sz="1200">
                <a:latin typeface="Arial" panose="020B0604020202020204" pitchFamily="34" charset="0"/>
                <a:cs typeface="Arial" panose="020B0604020202020204" pitchFamily="34" charset="0"/>
              </a:rPr>
              <a:t>se află în Sibiu din </a:t>
            </a:r>
            <a:r>
              <a:rPr lang="en-US" sz="1200">
                <a:latin typeface="Arial" panose="020B0604020202020204" pitchFamily="34" charset="0"/>
                <a:cs typeface="Arial" panose="020B0604020202020204" pitchFamily="34" charset="0"/>
              </a:rPr>
              <a:t>februarie 2006</a:t>
            </a:r>
            <a:r>
              <a:rPr lang="ro-RO" sz="1200">
                <a:latin typeface="Arial" panose="020B0604020202020204" pitchFamily="34" charset="0"/>
                <a:cs typeface="Arial" panose="020B0604020202020204" pitchFamily="34" charset="0"/>
              </a:rPr>
              <a:t>, iar în</a:t>
            </a:r>
            <a:r>
              <a:rPr lang="en-US" sz="1200">
                <a:latin typeface="Arial" panose="020B0604020202020204" pitchFamily="34" charset="0"/>
                <a:cs typeface="Arial" panose="020B0604020202020204" pitchFamily="34" charset="0"/>
              </a:rPr>
              <a:t> </a:t>
            </a:r>
            <a:r>
              <a:rPr lang="ro-RO" sz="1200">
                <a:latin typeface="Arial" panose="020B0604020202020204" pitchFamily="34" charset="0"/>
                <a:cs typeface="Arial" panose="020B0604020202020204" pitchFamily="34" charset="0"/>
              </a:rPr>
              <a:t>prezent înregistrează </a:t>
            </a:r>
            <a:r>
              <a:rPr lang="en-US" sz="1200">
                <a:latin typeface="Arial" panose="020B0604020202020204" pitchFamily="34" charset="0"/>
                <a:cs typeface="Arial" panose="020B0604020202020204" pitchFamily="34" charset="0"/>
              </a:rPr>
              <a:t>un număr de cca. 500 de angajaţi. </a:t>
            </a:r>
          </a:p>
          <a:p>
            <a:pPr algn="just"/>
            <a:r>
              <a:rPr lang="en-US" sz="1200">
                <a:latin typeface="Arial" panose="020B0604020202020204" pitchFamily="34" charset="0"/>
                <a:cs typeface="Arial" panose="020B0604020202020204" pitchFamily="34" charset="0"/>
              </a:rPr>
              <a:t>ODU susţine Programul de Formare Profesională a Învăţământului Dual dedicat elevilor</a:t>
            </a:r>
            <a:r>
              <a:rPr lang="ro-RO" sz="1200">
                <a:latin typeface="Arial" panose="020B0604020202020204" pitchFamily="34" charset="0"/>
                <a:cs typeface="Arial" panose="020B0604020202020204" pitchFamily="34" charset="0"/>
              </a:rPr>
              <a:t> și oferă </a:t>
            </a:r>
            <a:r>
              <a:rPr lang="en-US" sz="1200">
                <a:latin typeface="Arial" panose="020B0604020202020204" pitchFamily="34" charset="0"/>
                <a:cs typeface="Arial" panose="020B0604020202020204" pitchFamily="34" charset="0"/>
              </a:rPr>
              <a:t>un nivel înalt de pregătire profesională într-un mediu de lucru dinamic, dotat cu echipamente moderne, astfel încât fiecare produs să fie fabricat la cele mai înalte standarde de calitate.</a:t>
            </a:r>
            <a:endParaRPr lang="ro-RO" sz="1200">
              <a:latin typeface="Arial" panose="020B0604020202020204" pitchFamily="34" charset="0"/>
              <a:cs typeface="Arial" panose="020B0604020202020204" pitchFamily="34" charset="0"/>
            </a:endParaRPr>
          </a:p>
        </p:txBody>
      </p:sp>
      <p:sp>
        <p:nvSpPr>
          <p:cNvPr id="14" name="Rectangle 13"/>
          <p:cNvSpPr/>
          <p:nvPr/>
        </p:nvSpPr>
        <p:spPr>
          <a:xfrm>
            <a:off x="4151516" y="3527486"/>
            <a:ext cx="3166964" cy="1107996"/>
          </a:xfrm>
          <a:prstGeom prst="rect">
            <a:avLst/>
          </a:prstGeom>
        </p:spPr>
        <p:txBody>
          <a:bodyPr wrap="square">
            <a:spAutoFit/>
          </a:bodyPr>
          <a:lstStyle/>
          <a:p>
            <a:pPr algn="just"/>
            <a:r>
              <a:rPr lang="en-US" sz="1100">
                <a:solidFill>
                  <a:srgbClr val="0070C0"/>
                </a:solidFill>
                <a:latin typeface="Arial" panose="020B0604020202020204" pitchFamily="34" charset="0"/>
                <a:cs typeface="Arial" panose="020B0604020202020204" pitchFamily="34" charset="0"/>
              </a:rPr>
              <a:t>TEHNOLOGIE MEDICALĂ</a:t>
            </a:r>
          </a:p>
          <a:p>
            <a:pPr algn="just"/>
            <a:r>
              <a:rPr lang="en-US" sz="1100">
                <a:solidFill>
                  <a:srgbClr val="0070C0"/>
                </a:solidFill>
                <a:latin typeface="Arial" panose="020B0604020202020204" pitchFamily="34" charset="0"/>
                <a:cs typeface="Arial" panose="020B0604020202020204" pitchFamily="34" charset="0"/>
              </a:rPr>
              <a:t>TEHNOLOGIE DE MĂSURARE ȘI TESTARE</a:t>
            </a:r>
          </a:p>
          <a:p>
            <a:pPr algn="just"/>
            <a:r>
              <a:rPr lang="en-US" sz="1100">
                <a:solidFill>
                  <a:srgbClr val="0070C0"/>
                </a:solidFill>
                <a:latin typeface="Arial" panose="020B0604020202020204" pitchFamily="34" charset="0"/>
                <a:cs typeface="Arial" panose="020B0604020202020204" pitchFamily="34" charset="0"/>
              </a:rPr>
              <a:t>TEHNOLOGIE MILITARĂ ȘI DE SECURITATE</a:t>
            </a:r>
          </a:p>
          <a:p>
            <a:pPr algn="just"/>
            <a:r>
              <a:rPr lang="en-US" sz="1100">
                <a:solidFill>
                  <a:srgbClr val="0070C0"/>
                </a:solidFill>
                <a:latin typeface="Arial" panose="020B0604020202020204" pitchFamily="34" charset="0"/>
                <a:cs typeface="Arial" panose="020B0604020202020204" pitchFamily="34" charset="0"/>
              </a:rPr>
              <a:t>ELECTRONICĂ  INDUSTRIALĂ</a:t>
            </a:r>
          </a:p>
          <a:p>
            <a:pPr algn="just"/>
            <a:r>
              <a:rPr lang="en-US" sz="1100">
                <a:solidFill>
                  <a:srgbClr val="0070C0"/>
                </a:solidFill>
                <a:latin typeface="Arial" panose="020B0604020202020204" pitchFamily="34" charset="0"/>
                <a:cs typeface="Arial" panose="020B0604020202020204" pitchFamily="34" charset="0"/>
              </a:rPr>
              <a:t>TEHNOLOGIE ENERGETICĂ</a:t>
            </a:r>
          </a:p>
          <a:p>
            <a:pPr algn="just"/>
            <a:r>
              <a:rPr lang="en-US" sz="1100" smtClean="0">
                <a:solidFill>
                  <a:srgbClr val="0070C0"/>
                </a:solidFill>
                <a:latin typeface="Arial" panose="020B0604020202020204" pitchFamily="34" charset="0"/>
                <a:cs typeface="Arial" panose="020B0604020202020204" pitchFamily="34" charset="0"/>
              </a:rPr>
              <a:t>MOBILITATE</a:t>
            </a:r>
            <a:r>
              <a:rPr lang="ro-RO" sz="1100" smtClean="0">
                <a:solidFill>
                  <a:srgbClr val="0070C0"/>
                </a:solidFill>
                <a:latin typeface="Arial" panose="020B0604020202020204" pitchFamily="34" charset="0"/>
                <a:cs typeface="Arial" panose="020B0604020202020204" pitchFamily="34" charset="0"/>
              </a:rPr>
              <a:t> </a:t>
            </a:r>
            <a:r>
              <a:rPr lang="en-US" sz="1100" smtClean="0">
                <a:solidFill>
                  <a:srgbClr val="0070C0"/>
                </a:solidFill>
                <a:latin typeface="Arial" panose="020B0604020202020204" pitchFamily="34" charset="0"/>
                <a:cs typeface="Arial" panose="020B0604020202020204" pitchFamily="34" charset="0"/>
              </a:rPr>
              <a:t>ELECTRICĂ</a:t>
            </a:r>
            <a:endParaRPr lang="ro-RO" sz="1100">
              <a:solidFill>
                <a:srgbClr val="0070C0"/>
              </a:solidFill>
              <a:latin typeface="Arial" panose="020B0604020202020204" pitchFamily="34" charset="0"/>
              <a:cs typeface="Arial" panose="020B0604020202020204" pitchFamily="34" charset="0"/>
            </a:endParaRPr>
          </a:p>
        </p:txBody>
      </p:sp>
      <p:sp>
        <p:nvSpPr>
          <p:cNvPr id="15" name="Rectangle 14"/>
          <p:cNvSpPr/>
          <p:nvPr/>
        </p:nvSpPr>
        <p:spPr>
          <a:xfrm>
            <a:off x="5125189" y="476870"/>
            <a:ext cx="1783245" cy="338554"/>
          </a:xfrm>
          <a:prstGeom prst="rect">
            <a:avLst/>
          </a:prstGeom>
        </p:spPr>
        <p:txBody>
          <a:bodyPr wrap="none">
            <a:spAutoFit/>
          </a:bodyPr>
          <a:lstStyle/>
          <a:p>
            <a:r>
              <a:rPr lang="en-US" sz="1600" b="1">
                <a:solidFill>
                  <a:srgbClr val="0070C0"/>
                </a:solidFill>
                <a:latin typeface="Arial" panose="020B0604020202020204" pitchFamily="34" charset="0"/>
                <a:cs typeface="Arial" panose="020B0604020202020204" pitchFamily="34" charset="0"/>
              </a:rPr>
              <a:t>BINE AŢI VENIT!</a:t>
            </a:r>
          </a:p>
        </p:txBody>
      </p:sp>
    </p:spTree>
    <p:extLst>
      <p:ext uri="{BB962C8B-B14F-4D97-AF65-F5344CB8AC3E}">
        <p14:creationId xmlns:p14="http://schemas.microsoft.com/office/powerpoint/2010/main" val="319173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8780" y="119627"/>
            <a:ext cx="1008285" cy="882057"/>
          </a:xfrm>
          <a:prstGeom prst="rect">
            <a:avLst/>
          </a:prstGeom>
        </p:spPr>
      </p:pic>
      <p:sp>
        <p:nvSpPr>
          <p:cNvPr id="5" name="Title 2"/>
          <p:cNvSpPr>
            <a:spLocks noGrp="1"/>
          </p:cNvSpPr>
          <p:nvPr>
            <p:ph type="title"/>
          </p:nvPr>
        </p:nvSpPr>
        <p:spPr>
          <a:xfrm>
            <a:off x="133004" y="119627"/>
            <a:ext cx="11089919" cy="391333"/>
          </a:xfrm>
        </p:spPr>
        <p:txBody>
          <a:bodyPr>
            <a:noAutofit/>
          </a:bodyPr>
          <a:lstStyle/>
          <a:p>
            <a:r>
              <a:rPr lang="ro-RO" sz="900" smtClean="0">
                <a:latin typeface="Arial" panose="020B0604020202020204" pitchFamily="34" charset="0"/>
                <a:cs typeface="Arial" panose="020B0604020202020204" pitchFamily="34" charset="0"/>
              </a:rPr>
              <a:t>Învățământul Profesional în Sistem Dual</a:t>
            </a:r>
            <a:r>
              <a:rPr lang="ro-RO" sz="3200" smtClean="0">
                <a:latin typeface="Arial" panose="020B0604020202020204" pitchFamily="34" charset="0"/>
                <a:cs typeface="Arial" panose="020B0604020202020204" pitchFamily="34" charset="0"/>
              </a:rPr>
              <a:t/>
            </a:r>
            <a:br>
              <a:rPr lang="ro-RO" sz="3200" smtClean="0">
                <a:latin typeface="Arial" panose="020B0604020202020204" pitchFamily="34" charset="0"/>
                <a:cs typeface="Arial" panose="020B0604020202020204" pitchFamily="34" charset="0"/>
              </a:rPr>
            </a:br>
            <a:r>
              <a:rPr lang="ro-RO" sz="1200" smtClean="0">
                <a:solidFill>
                  <a:srgbClr val="0070C0"/>
                </a:solidFill>
                <a:latin typeface="Arial" panose="020B0604020202020204" pitchFamily="34" charset="0"/>
                <a:cs typeface="Arial" panose="020B0604020202020204" pitchFamily="34" charset="0"/>
              </a:rPr>
              <a:t>ODU România Manufacturing</a:t>
            </a:r>
            <a:endParaRPr lang="en-US" sz="1200">
              <a:solidFill>
                <a:srgbClr val="0070C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3350227" y="805843"/>
            <a:ext cx="5491547" cy="3814361"/>
          </a:xfrm>
          <a:prstGeom prst="rect">
            <a:avLst/>
          </a:prstGeom>
        </p:spPr>
      </p:pic>
      <p:sp>
        <p:nvSpPr>
          <p:cNvPr id="9" name="Rectangle 8"/>
          <p:cNvSpPr/>
          <p:nvPr/>
        </p:nvSpPr>
        <p:spPr>
          <a:xfrm>
            <a:off x="8949267" y="5035703"/>
            <a:ext cx="2777798" cy="1384995"/>
          </a:xfrm>
          <a:prstGeom prst="rect">
            <a:avLst/>
          </a:prstGeom>
        </p:spPr>
        <p:txBody>
          <a:bodyPr wrap="square">
            <a:spAutoFit/>
          </a:bodyPr>
          <a:lstStyle/>
          <a:p>
            <a:r>
              <a:rPr lang="en-US" sz="1200" b="1" smtClean="0">
                <a:solidFill>
                  <a:srgbClr val="006FC0"/>
                </a:solidFill>
                <a:latin typeface="Arial" panose="020B0604020202020204" pitchFamily="34" charset="0"/>
              </a:rPr>
              <a:t>Respect</a:t>
            </a:r>
            <a:r>
              <a:rPr lang="ro-RO" sz="1200" b="1" smtClean="0">
                <a:solidFill>
                  <a:srgbClr val="006FC0"/>
                </a:solidFill>
                <a:latin typeface="Arial" panose="020B0604020202020204" pitchFamily="34" charset="0"/>
              </a:rPr>
              <a:t>ul</a:t>
            </a:r>
            <a:r>
              <a:rPr lang="en-US" sz="1200" b="1" smtClean="0">
                <a:solidFill>
                  <a:srgbClr val="006FC0"/>
                </a:solidFill>
                <a:latin typeface="Arial" panose="020B0604020202020204" pitchFamily="34" charset="0"/>
              </a:rPr>
              <a:t> </a:t>
            </a:r>
            <a:r>
              <a:rPr lang="en-US" sz="1200" smtClean="0">
                <a:latin typeface="Arial" panose="020B0604020202020204" pitchFamily="34" charset="0"/>
              </a:rPr>
              <a:t>este ce</a:t>
            </a:r>
            <a:r>
              <a:rPr lang="ro-RO" sz="1200" smtClean="0">
                <a:latin typeface="Arial" panose="020B0604020202020204" pitchFamily="34" charset="0"/>
              </a:rPr>
              <a:t>a</a:t>
            </a:r>
            <a:r>
              <a:rPr lang="en-US" sz="1200" smtClean="0">
                <a:latin typeface="Arial" panose="020B0604020202020204" pitchFamily="34" charset="0"/>
              </a:rPr>
              <a:t> mai important</a:t>
            </a:r>
            <a:r>
              <a:rPr lang="ro-RO" sz="1200" smtClean="0">
                <a:latin typeface="Arial" panose="020B0604020202020204" pitchFamily="34" charset="0"/>
              </a:rPr>
              <a:t>ă</a:t>
            </a:r>
            <a:r>
              <a:rPr lang="en-US" sz="1200" smtClean="0">
                <a:latin typeface="Arial" panose="020B0604020202020204" pitchFamily="34" charset="0"/>
              </a:rPr>
              <a:t> </a:t>
            </a:r>
            <a:r>
              <a:rPr lang="ro-RO" sz="1200" smtClean="0">
                <a:latin typeface="Arial" panose="020B0604020202020204" pitchFamily="34" charset="0"/>
              </a:rPr>
              <a:t>valoare pe care o folosim în interacțiunile umane. </a:t>
            </a:r>
            <a:r>
              <a:rPr lang="en-US" sz="1200">
                <a:latin typeface="Arial" panose="020B0604020202020204" pitchFamily="34" charset="0"/>
              </a:rPr>
              <a:t>Oamenii sunt pentru ODU cea mai importantă </a:t>
            </a:r>
            <a:r>
              <a:rPr lang="en-US" sz="1200" smtClean="0">
                <a:latin typeface="Arial" panose="020B0604020202020204" pitchFamily="34" charset="0"/>
              </a:rPr>
              <a:t>resursă</a:t>
            </a:r>
            <a:r>
              <a:rPr lang="ro-RO" sz="1200" smtClean="0">
                <a:latin typeface="Arial" panose="020B0604020202020204" pitchFamily="34" charset="0"/>
              </a:rPr>
              <a:t>, iar i</a:t>
            </a:r>
            <a:r>
              <a:rPr lang="en-US" sz="1200" smtClean="0">
                <a:latin typeface="Arial" panose="020B0604020202020204" pitchFamily="34" charset="0"/>
              </a:rPr>
              <a:t>ntegritatea </a:t>
            </a:r>
            <a:r>
              <a:rPr lang="en-US" sz="1200">
                <a:latin typeface="Arial" panose="020B0604020202020204" pitchFamily="34" charset="0"/>
              </a:rPr>
              <a:t>morală și obiectivitatea sunt </a:t>
            </a:r>
            <a:r>
              <a:rPr lang="en-US" sz="1200" smtClean="0">
                <a:latin typeface="Arial" panose="020B0604020202020204" pitchFamily="34" charset="0"/>
              </a:rPr>
              <a:t>ingrediente</a:t>
            </a:r>
            <a:r>
              <a:rPr lang="ro-RO" sz="1200" smtClean="0">
                <a:latin typeface="Arial" panose="020B0604020202020204" pitchFamily="34" charset="0"/>
              </a:rPr>
              <a:t>le care ne caracterizează compania.</a:t>
            </a:r>
            <a:endParaRPr lang="en-US" sz="1200"/>
          </a:p>
        </p:txBody>
      </p:sp>
      <p:sp>
        <p:nvSpPr>
          <p:cNvPr id="10" name="Rectangle 9"/>
          <p:cNvSpPr/>
          <p:nvPr/>
        </p:nvSpPr>
        <p:spPr>
          <a:xfrm>
            <a:off x="133004" y="1443656"/>
            <a:ext cx="2830329" cy="1384995"/>
          </a:xfrm>
          <a:prstGeom prst="rect">
            <a:avLst/>
          </a:prstGeom>
        </p:spPr>
        <p:txBody>
          <a:bodyPr wrap="square">
            <a:spAutoFit/>
          </a:bodyPr>
          <a:lstStyle/>
          <a:p>
            <a:pPr algn="just"/>
            <a:r>
              <a:rPr lang="en-US" sz="1200">
                <a:solidFill>
                  <a:srgbClr val="000000"/>
                </a:solidFill>
                <a:latin typeface="Arial" panose="020B0604020202020204" pitchFamily="34" charset="0"/>
              </a:rPr>
              <a:t>Valorile unei companii sunt reflectate, prin comportamentele, atitudinile și rezultatele zilnice ale angajaților</a:t>
            </a:r>
            <a:r>
              <a:rPr lang="ro-RO" sz="1200">
                <a:solidFill>
                  <a:srgbClr val="000000"/>
                </a:solidFill>
                <a:latin typeface="Arial" panose="020B0604020202020204" pitchFamily="34" charset="0"/>
              </a:rPr>
              <a:t> și</a:t>
            </a:r>
            <a:r>
              <a:rPr lang="en-US" sz="1200">
                <a:solidFill>
                  <a:srgbClr val="000000"/>
                </a:solidFill>
                <a:latin typeface="Arial" panose="020B0604020202020204" pitchFamily="34" charset="0"/>
              </a:rPr>
              <a:t> politic</a:t>
            </a:r>
            <a:r>
              <a:rPr lang="ro-RO" sz="1200">
                <a:solidFill>
                  <a:srgbClr val="000000"/>
                </a:solidFill>
                <a:latin typeface="Arial" panose="020B0604020202020204" pitchFamily="34" charset="0"/>
              </a:rPr>
              <a:t>ii</a:t>
            </a:r>
            <a:r>
              <a:rPr lang="en-US" sz="1200">
                <a:solidFill>
                  <a:srgbClr val="000000"/>
                </a:solidFill>
                <a:latin typeface="Arial" panose="020B0604020202020204" pitchFamily="34" charset="0"/>
              </a:rPr>
              <a:t> de grup</a:t>
            </a:r>
            <a:r>
              <a:rPr lang="ro-RO" sz="1200">
                <a:solidFill>
                  <a:srgbClr val="000000"/>
                </a:solidFill>
                <a:latin typeface="Arial" panose="020B0604020202020204" pitchFamily="34" charset="0"/>
              </a:rPr>
              <a:t>.</a:t>
            </a:r>
          </a:p>
          <a:p>
            <a:pPr algn="just"/>
            <a:r>
              <a:rPr lang="ro-RO" sz="1200">
                <a:solidFill>
                  <a:srgbClr val="000000"/>
                </a:solidFill>
                <a:latin typeface="Arial" panose="020B0604020202020204" pitchFamily="34" charset="0"/>
              </a:rPr>
              <a:t>ODU România Manufacturing este definită de </a:t>
            </a:r>
            <a:r>
              <a:rPr lang="ro-RO" sz="1200" b="1">
                <a:solidFill>
                  <a:srgbClr val="0070C0"/>
                </a:solidFill>
                <a:latin typeface="Arial" panose="020B0604020202020204" pitchFamily="34" charset="0"/>
              </a:rPr>
              <a:t>6 valori </a:t>
            </a:r>
            <a:r>
              <a:rPr lang="ro-RO" sz="1200">
                <a:solidFill>
                  <a:srgbClr val="000000"/>
                </a:solidFill>
                <a:latin typeface="Arial" panose="020B0604020202020204" pitchFamily="34" charset="0"/>
              </a:rPr>
              <a:t>la care ținem foarte mult</a:t>
            </a:r>
            <a:r>
              <a:rPr lang="en-US" sz="1200">
                <a:solidFill>
                  <a:srgbClr val="000000"/>
                </a:solidFill>
                <a:latin typeface="Arial" panose="020B0604020202020204" pitchFamily="34" charset="0"/>
              </a:rPr>
              <a:t>:</a:t>
            </a:r>
            <a:endParaRPr lang="ro-RO" sz="1200">
              <a:solidFill>
                <a:srgbClr val="000000"/>
              </a:solidFill>
              <a:latin typeface="Arial" panose="020B0604020202020204" pitchFamily="34" charset="0"/>
            </a:endParaRPr>
          </a:p>
        </p:txBody>
      </p:sp>
      <p:sp>
        <p:nvSpPr>
          <p:cNvPr id="12" name="Rectangle 11"/>
          <p:cNvSpPr/>
          <p:nvPr/>
        </p:nvSpPr>
        <p:spPr>
          <a:xfrm>
            <a:off x="238667" y="3701345"/>
            <a:ext cx="2724666" cy="646331"/>
          </a:xfrm>
          <a:prstGeom prst="rect">
            <a:avLst/>
          </a:prstGeom>
        </p:spPr>
        <p:txBody>
          <a:bodyPr wrap="square">
            <a:spAutoFit/>
          </a:bodyPr>
          <a:lstStyle/>
          <a:p>
            <a:pPr algn="just"/>
            <a:r>
              <a:rPr lang="en-US" sz="1200" b="1">
                <a:solidFill>
                  <a:srgbClr val="0070C0"/>
                </a:solidFill>
                <a:latin typeface="Arial" panose="020B0604020202020204" pitchFamily="34" charset="0"/>
              </a:rPr>
              <a:t>Competența</a:t>
            </a:r>
            <a:r>
              <a:rPr lang="en-US" sz="1200">
                <a:solidFill>
                  <a:srgbClr val="0070C0"/>
                </a:solidFill>
                <a:latin typeface="Arial" panose="020B0604020202020204" pitchFamily="34" charset="0"/>
              </a:rPr>
              <a:t>,</a:t>
            </a:r>
            <a:r>
              <a:rPr lang="en-US" sz="1200" b="1">
                <a:solidFill>
                  <a:srgbClr val="0070C0"/>
                </a:solidFill>
                <a:latin typeface="Arial" panose="020B0604020202020204" pitchFamily="34" charset="0"/>
              </a:rPr>
              <a:t> </a:t>
            </a:r>
            <a:r>
              <a:rPr lang="en-US" sz="1200">
                <a:latin typeface="Arial" panose="020B0604020202020204" pitchFamily="34" charset="0"/>
              </a:rPr>
              <a:t>care se eviden</a:t>
            </a:r>
            <a:r>
              <a:rPr lang="ro-RO" sz="1200">
                <a:latin typeface="Arial" panose="020B0604020202020204" pitchFamily="34" charset="0"/>
              </a:rPr>
              <a:t>țiază prin c</a:t>
            </a:r>
            <a:r>
              <a:rPr lang="en-US" sz="1200">
                <a:latin typeface="Arial" panose="020B0604020202020204" pitchFamily="34" charset="0"/>
              </a:rPr>
              <a:t>unoștințele și calificarea angajaților</a:t>
            </a:r>
            <a:r>
              <a:rPr lang="ro-RO" sz="1200">
                <a:latin typeface="Arial" panose="020B0604020202020204" pitchFamily="34" charset="0"/>
              </a:rPr>
              <a:t> </a:t>
            </a:r>
            <a:r>
              <a:rPr lang="en-US" sz="1200">
                <a:latin typeface="Arial" panose="020B0604020202020204" pitchFamily="34" charset="0"/>
              </a:rPr>
              <a:t>companiei;</a:t>
            </a:r>
          </a:p>
        </p:txBody>
      </p:sp>
      <p:sp>
        <p:nvSpPr>
          <p:cNvPr id="13" name="Rectangle 12"/>
          <p:cNvSpPr/>
          <p:nvPr/>
        </p:nvSpPr>
        <p:spPr>
          <a:xfrm>
            <a:off x="238668" y="5220369"/>
            <a:ext cx="2724666" cy="1200329"/>
          </a:xfrm>
          <a:prstGeom prst="rect">
            <a:avLst/>
          </a:prstGeom>
        </p:spPr>
        <p:txBody>
          <a:bodyPr wrap="square">
            <a:spAutoFit/>
          </a:bodyPr>
          <a:lstStyle/>
          <a:p>
            <a:r>
              <a:rPr lang="en-US" sz="1200" b="1">
                <a:solidFill>
                  <a:srgbClr val="006FC0"/>
                </a:solidFill>
                <a:latin typeface="Arial" panose="020B0604020202020204" pitchFamily="34" charset="0"/>
              </a:rPr>
              <a:t>Calitate</a:t>
            </a:r>
            <a:r>
              <a:rPr lang="ro-RO" sz="1200" b="1">
                <a:solidFill>
                  <a:srgbClr val="006FC0"/>
                </a:solidFill>
                <a:latin typeface="Arial" panose="020B0604020202020204" pitchFamily="34" charset="0"/>
              </a:rPr>
              <a:t>a, </a:t>
            </a:r>
            <a:r>
              <a:rPr lang="en-US" sz="1200">
                <a:latin typeface="Arial" panose="020B0604020202020204" pitchFamily="34" charset="0"/>
              </a:rPr>
              <a:t>are un caracter dinamic, determinat de faptul că procesele de producţie se modifică la intervale de timp tot mai scurte, iar exigenţele consumatorilor faţă de produs sunt tot mai </a:t>
            </a:r>
            <a:r>
              <a:rPr lang="en-US" sz="1200" smtClean="0">
                <a:latin typeface="Arial" panose="020B0604020202020204" pitchFamily="34" charset="0"/>
              </a:rPr>
              <a:t>ridicate;</a:t>
            </a:r>
            <a:endParaRPr lang="ro-RO" sz="1200">
              <a:latin typeface="Arial" panose="020B0604020202020204" pitchFamily="34" charset="0"/>
            </a:endParaRPr>
          </a:p>
        </p:txBody>
      </p:sp>
      <p:sp>
        <p:nvSpPr>
          <p:cNvPr id="14" name="Rectangle 13"/>
          <p:cNvSpPr/>
          <p:nvPr/>
        </p:nvSpPr>
        <p:spPr>
          <a:xfrm>
            <a:off x="3946191" y="5436194"/>
            <a:ext cx="4020219" cy="830997"/>
          </a:xfrm>
          <a:prstGeom prst="rect">
            <a:avLst/>
          </a:prstGeom>
        </p:spPr>
        <p:txBody>
          <a:bodyPr wrap="square">
            <a:spAutoFit/>
          </a:bodyPr>
          <a:lstStyle/>
          <a:p>
            <a:pPr algn="just"/>
            <a:r>
              <a:rPr lang="en-US" sz="1200" b="1">
                <a:solidFill>
                  <a:srgbClr val="006FC0"/>
                </a:solidFill>
                <a:latin typeface="Arial" panose="020B0604020202020204" pitchFamily="34" charset="0"/>
              </a:rPr>
              <a:t>Dezvoltare</a:t>
            </a:r>
            <a:r>
              <a:rPr lang="ro-RO" sz="1200" b="1">
                <a:solidFill>
                  <a:srgbClr val="006FC0"/>
                </a:solidFill>
                <a:latin typeface="Arial" panose="020B0604020202020204" pitchFamily="34" charset="0"/>
              </a:rPr>
              <a:t>a </a:t>
            </a:r>
            <a:r>
              <a:rPr lang="ro-RO" sz="1200">
                <a:latin typeface="Arial" panose="020B0604020202020204" pitchFamily="34" charset="0"/>
              </a:rPr>
              <a:t>în ODU se referă la creativitatea practică a omului și la abilitatea acestuia de a fi cât mai inovativ. </a:t>
            </a:r>
            <a:r>
              <a:rPr lang="en-US" sz="1200">
                <a:latin typeface="Arial" panose="020B0604020202020204" pitchFamily="34" charset="0"/>
              </a:rPr>
              <a:t>Progresul uman și organiza</a:t>
            </a:r>
            <a:r>
              <a:rPr lang="ro-RO" sz="1200">
                <a:latin typeface="Arial" panose="020B0604020202020204" pitchFamily="34" charset="0"/>
              </a:rPr>
              <a:t>ț</a:t>
            </a:r>
            <a:r>
              <a:rPr lang="en-US" sz="1200">
                <a:latin typeface="Arial" panose="020B0604020202020204" pitchFamily="34" charset="0"/>
              </a:rPr>
              <a:t>ional nu ar fi posibil fară această </a:t>
            </a:r>
            <a:r>
              <a:rPr lang="en-US" sz="1200" smtClean="0">
                <a:latin typeface="Arial" panose="020B0604020202020204" pitchFamily="34" charset="0"/>
              </a:rPr>
              <a:t>valoare;</a:t>
            </a:r>
            <a:endParaRPr lang="ro-RO" sz="1200">
              <a:latin typeface="Arial" panose="020B0604020202020204" pitchFamily="34" charset="0"/>
            </a:endParaRPr>
          </a:p>
        </p:txBody>
      </p:sp>
      <p:sp>
        <p:nvSpPr>
          <p:cNvPr id="15" name="Rectangle 14"/>
          <p:cNvSpPr/>
          <p:nvPr/>
        </p:nvSpPr>
        <p:spPr>
          <a:xfrm>
            <a:off x="8949267" y="1443656"/>
            <a:ext cx="2876904" cy="1754326"/>
          </a:xfrm>
          <a:prstGeom prst="rect">
            <a:avLst/>
          </a:prstGeom>
        </p:spPr>
        <p:txBody>
          <a:bodyPr wrap="square">
            <a:spAutoFit/>
          </a:bodyPr>
          <a:lstStyle/>
          <a:p>
            <a:pPr algn="just"/>
            <a:r>
              <a:rPr lang="en-US" sz="1200" b="1">
                <a:solidFill>
                  <a:srgbClr val="006FC0"/>
                </a:solidFill>
                <a:latin typeface="Arial" panose="020B0604020202020204" pitchFamily="34" charset="0"/>
              </a:rPr>
              <a:t>Implicarea personală</a:t>
            </a:r>
            <a:r>
              <a:rPr lang="en-US" sz="1200">
                <a:latin typeface="Arial" panose="020B0604020202020204" pitchFamily="34" charset="0"/>
              </a:rPr>
              <a:t> </a:t>
            </a:r>
            <a:r>
              <a:rPr lang="ro-RO" sz="1200">
                <a:latin typeface="Arial" panose="020B0604020202020204" pitchFamily="34" charset="0"/>
              </a:rPr>
              <a:t>în vederea motivării oamenilor prin oferirea accesului la </a:t>
            </a:r>
            <a:r>
              <a:rPr lang="ro-RO" sz="1200" smtClean="0">
                <a:latin typeface="Arial" panose="020B0604020202020204" pitchFamily="34" charset="0"/>
              </a:rPr>
              <a:t>diverse</a:t>
            </a:r>
            <a:r>
              <a:rPr lang="en-US" sz="1200" b="1" smtClean="0">
                <a:latin typeface="Arial" panose="020B0604020202020204" pitchFamily="34" charset="0"/>
              </a:rPr>
              <a:t> </a:t>
            </a:r>
            <a:r>
              <a:rPr lang="en-US" sz="1200" smtClean="0">
                <a:latin typeface="Arial" panose="020B0604020202020204" pitchFamily="34" charset="0"/>
              </a:rPr>
              <a:t>programe </a:t>
            </a:r>
            <a:r>
              <a:rPr lang="en-US" sz="1200">
                <a:latin typeface="Arial" panose="020B0604020202020204" pitchFamily="34" charset="0"/>
              </a:rPr>
              <a:t>de training și materiale interne pentru dezvoltarea competențelor tehnice </a:t>
            </a:r>
            <a:r>
              <a:rPr lang="ro-RO" sz="1200" smtClean="0">
                <a:latin typeface="Arial" panose="020B0604020202020204" pitchFamily="34" charset="0"/>
              </a:rPr>
              <a:t>ș</a:t>
            </a:r>
            <a:r>
              <a:rPr lang="en-US" sz="1200" smtClean="0">
                <a:latin typeface="Arial" panose="020B0604020202020204" pitchFamily="34" charset="0"/>
              </a:rPr>
              <a:t>i </a:t>
            </a:r>
            <a:r>
              <a:rPr lang="en-US" sz="1200">
                <a:latin typeface="Arial" panose="020B0604020202020204" pitchFamily="34" charset="0"/>
              </a:rPr>
              <a:t>abilităților sociale sunt parte din programul de</a:t>
            </a:r>
            <a:r>
              <a:rPr lang="ro-RO" sz="1200">
                <a:latin typeface="Arial" panose="020B0604020202020204" pitchFamily="34" charset="0"/>
              </a:rPr>
              <a:t> motivare și</a:t>
            </a:r>
            <a:r>
              <a:rPr lang="en-US" sz="1200">
                <a:latin typeface="Arial" panose="020B0604020202020204" pitchFamily="34" charset="0"/>
              </a:rPr>
              <a:t> formare continuă a angajaților și dezvoltarea carierei </a:t>
            </a:r>
            <a:r>
              <a:rPr lang="en-US" sz="1200" smtClean="0">
                <a:latin typeface="Arial" panose="020B0604020202020204" pitchFamily="34" charset="0"/>
              </a:rPr>
              <a:t>acestora</a:t>
            </a:r>
            <a:r>
              <a:rPr lang="en-US" sz="1200">
                <a:latin typeface="Arial" panose="020B0604020202020204" pitchFamily="34" charset="0"/>
              </a:rPr>
              <a:t>;</a:t>
            </a:r>
          </a:p>
        </p:txBody>
      </p:sp>
      <p:sp>
        <p:nvSpPr>
          <p:cNvPr id="16" name="Rectangle 15"/>
          <p:cNvSpPr/>
          <p:nvPr/>
        </p:nvSpPr>
        <p:spPr>
          <a:xfrm>
            <a:off x="8949267" y="3609011"/>
            <a:ext cx="2876904" cy="1015663"/>
          </a:xfrm>
          <a:prstGeom prst="rect">
            <a:avLst/>
          </a:prstGeom>
        </p:spPr>
        <p:txBody>
          <a:bodyPr wrap="square">
            <a:spAutoFit/>
          </a:bodyPr>
          <a:lstStyle/>
          <a:p>
            <a:pPr algn="just"/>
            <a:r>
              <a:rPr lang="en-US" sz="1200" b="1">
                <a:solidFill>
                  <a:srgbClr val="006FC0"/>
                </a:solidFill>
                <a:latin typeface="Arial" panose="020B0604020202020204" pitchFamily="34" charset="0"/>
              </a:rPr>
              <a:t>Responsabilitate</a:t>
            </a:r>
            <a:r>
              <a:rPr lang="ro-RO" sz="1200" b="1">
                <a:solidFill>
                  <a:srgbClr val="006FC0"/>
                </a:solidFill>
                <a:latin typeface="Arial" panose="020B0604020202020204" pitchFamily="34" charset="0"/>
              </a:rPr>
              <a:t>a</a:t>
            </a:r>
            <a:r>
              <a:rPr lang="en-US" sz="1200" b="1">
                <a:solidFill>
                  <a:srgbClr val="006FC0"/>
                </a:solidFill>
                <a:latin typeface="Arial" panose="020B0604020202020204" pitchFamily="34" charset="0"/>
              </a:rPr>
              <a:t> </a:t>
            </a:r>
            <a:r>
              <a:rPr lang="ro-RO" sz="1200">
                <a:latin typeface="Arial" panose="020B0604020202020204" pitchFamily="34" charset="0"/>
              </a:rPr>
              <a:t>angajaților ODU </a:t>
            </a:r>
            <a:r>
              <a:rPr lang="ro-RO" sz="1200" smtClean="0">
                <a:latin typeface="Arial" panose="020B0604020202020204" pitchFamily="34" charset="0"/>
              </a:rPr>
              <a:t>România</a:t>
            </a:r>
            <a:r>
              <a:rPr lang="en-US" sz="1200" smtClean="0">
                <a:latin typeface="Arial" panose="020B0604020202020204" pitchFamily="34" charset="0"/>
              </a:rPr>
              <a:t> </a:t>
            </a:r>
            <a:r>
              <a:rPr lang="ro-RO" sz="1200" smtClean="0">
                <a:latin typeface="Arial" panose="020B0604020202020204" pitchFamily="34" charset="0"/>
              </a:rPr>
              <a:t>este </a:t>
            </a:r>
            <a:r>
              <a:rPr lang="ro-RO" sz="1200">
                <a:latin typeface="Arial" panose="020B0604020202020204" pitchFamily="34" charset="0"/>
              </a:rPr>
              <a:t>dovedită prin</a:t>
            </a:r>
            <a:r>
              <a:rPr lang="en-US" sz="1200">
                <a:latin typeface="Arial" panose="020B0604020202020204" pitchFamily="34" charset="0"/>
              </a:rPr>
              <a:t> monitorizarea performanței individuale</a:t>
            </a:r>
            <a:r>
              <a:rPr lang="ro-RO" sz="1200">
                <a:latin typeface="Arial" panose="020B0604020202020204" pitchFamily="34" charset="0"/>
              </a:rPr>
              <a:t>, în care fiecare este încurajat să își</a:t>
            </a:r>
            <a:r>
              <a:rPr lang="en-US" sz="1200">
                <a:latin typeface="Arial" panose="020B0604020202020204" pitchFamily="34" charset="0"/>
              </a:rPr>
              <a:t> asum</a:t>
            </a:r>
            <a:r>
              <a:rPr lang="ro-RO" sz="1200">
                <a:latin typeface="Arial" panose="020B0604020202020204" pitchFamily="34" charset="0"/>
              </a:rPr>
              <a:t>e</a:t>
            </a:r>
            <a:r>
              <a:rPr lang="en-US" sz="1200">
                <a:latin typeface="Arial" panose="020B0604020202020204" pitchFamily="34" charset="0"/>
              </a:rPr>
              <a:t> greșeli</a:t>
            </a:r>
            <a:r>
              <a:rPr lang="ro-RO" sz="1200">
                <a:latin typeface="Arial" panose="020B0604020202020204" pitchFamily="34" charset="0"/>
              </a:rPr>
              <a:t>le</a:t>
            </a:r>
            <a:r>
              <a:rPr lang="en-US" sz="1200">
                <a:latin typeface="Arial" panose="020B0604020202020204" pitchFamily="34" charset="0"/>
              </a:rPr>
              <a:t> și meritel</a:t>
            </a:r>
            <a:r>
              <a:rPr lang="ro-RO" sz="1200">
                <a:latin typeface="Arial" panose="020B0604020202020204" pitchFamily="34" charset="0"/>
              </a:rPr>
              <a:t>e</a:t>
            </a:r>
            <a:r>
              <a:rPr lang="en-US" sz="1200">
                <a:latin typeface="Arial" panose="020B0604020202020204" pitchFamily="34" charset="0"/>
              </a:rPr>
              <a:t> </a:t>
            </a:r>
            <a:r>
              <a:rPr lang="en-US" sz="1200" smtClean="0">
                <a:latin typeface="Arial" panose="020B0604020202020204" pitchFamily="34" charset="0"/>
              </a:rPr>
              <a:t>deopotrivă</a:t>
            </a:r>
            <a:r>
              <a:rPr lang="en-US" sz="1200">
                <a:latin typeface="Arial" panose="020B0604020202020204" pitchFamily="34" charset="0"/>
              </a:rPr>
              <a:t>;</a:t>
            </a:r>
          </a:p>
        </p:txBody>
      </p:sp>
    </p:spTree>
    <p:extLst>
      <p:ext uri="{BB962C8B-B14F-4D97-AF65-F5344CB8AC3E}">
        <p14:creationId xmlns:p14="http://schemas.microsoft.com/office/powerpoint/2010/main" val="3152250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961739">
            <a:off x="9293344" y="2892305"/>
            <a:ext cx="2388005" cy="1371489"/>
          </a:xfrm>
          <a:prstGeom prst="rect">
            <a:avLst/>
          </a:prstGeom>
          <a:effectLst>
            <a:softEdge rad="317500"/>
          </a:effectLst>
        </p:spPr>
      </p:pic>
      <p:sp>
        <p:nvSpPr>
          <p:cNvPr id="7" name="Rectangle 6"/>
          <p:cNvSpPr/>
          <p:nvPr/>
        </p:nvSpPr>
        <p:spPr>
          <a:xfrm>
            <a:off x="3461646" y="652056"/>
            <a:ext cx="4841967" cy="338554"/>
          </a:xfrm>
          <a:prstGeom prst="rect">
            <a:avLst/>
          </a:prstGeom>
        </p:spPr>
        <p:txBody>
          <a:bodyPr wrap="none">
            <a:spAutoFit/>
          </a:bodyPr>
          <a:lstStyle/>
          <a:p>
            <a:r>
              <a:rPr lang="en-US" sz="1600" b="1">
                <a:solidFill>
                  <a:srgbClr val="0070C0"/>
                </a:solidFill>
                <a:latin typeface="Arial" panose="020B0604020202020204" pitchFamily="34" charset="0"/>
                <a:cs typeface="Arial" panose="020B0604020202020204" pitchFamily="34" charset="0"/>
              </a:rPr>
              <a:t>CE ESTE ÎNVĂŢĂMÂNTUL ÎN SISTEMUL DUAL?</a:t>
            </a:r>
          </a:p>
        </p:txBody>
      </p:sp>
      <p:sp>
        <p:nvSpPr>
          <p:cNvPr id="12" name="Rectangle 11"/>
          <p:cNvSpPr/>
          <p:nvPr/>
        </p:nvSpPr>
        <p:spPr>
          <a:xfrm>
            <a:off x="4744577" y="1514077"/>
            <a:ext cx="5271519" cy="1384995"/>
          </a:xfrm>
          <a:prstGeom prst="rect">
            <a:avLst/>
          </a:prstGeom>
        </p:spPr>
        <p:txBody>
          <a:bodyPr wrap="square">
            <a:spAutoFit/>
          </a:bodyPr>
          <a:lstStyle/>
          <a:p>
            <a:pPr algn="just"/>
            <a:r>
              <a:rPr lang="en-US" sz="1200">
                <a:latin typeface="Arial" panose="020B0604020202020204" pitchFamily="34" charset="0"/>
                <a:cs typeface="Arial" panose="020B0604020202020204" pitchFamily="34" charset="0"/>
              </a:rPr>
              <a:t>Sistemul de învăţământ </a:t>
            </a:r>
            <a:r>
              <a:rPr lang="ro-RO" sz="1200" smtClean="0">
                <a:latin typeface="Arial" panose="020B0604020202020204" pitchFamily="34" charset="0"/>
                <a:cs typeface="Arial" panose="020B0604020202020204" pitchFamily="34" charset="0"/>
              </a:rPr>
              <a:t>D</a:t>
            </a:r>
            <a:r>
              <a:rPr lang="en-US" sz="1200" smtClean="0">
                <a:latin typeface="Arial" panose="020B0604020202020204" pitchFamily="34" charset="0"/>
                <a:cs typeface="Arial" panose="020B0604020202020204" pitchFamily="34" charset="0"/>
              </a:rPr>
              <a:t>ual </a:t>
            </a:r>
            <a:r>
              <a:rPr lang="en-US" sz="1200">
                <a:latin typeface="Arial" panose="020B0604020202020204" pitchFamily="34" charset="0"/>
                <a:cs typeface="Arial" panose="020B0604020202020204" pitchFamily="34" charset="0"/>
              </a:rPr>
              <a:t>este înscris în sistemul de stat gratuit, fiind susţinut de Ministerul Educaţiei Naţionale.</a:t>
            </a:r>
          </a:p>
          <a:p>
            <a:pPr algn="just"/>
            <a:r>
              <a:rPr lang="en-US" sz="1200">
                <a:latin typeface="Arial" panose="020B0604020202020204" pitchFamily="34" charset="0"/>
                <a:cs typeface="Arial" panose="020B0604020202020204" pitchFamily="34" charset="0"/>
              </a:rPr>
              <a:t>Tinerii care aleg să înveţe o meserie în acest sistem beneficiază, faţă de programele obișnuite ale ministerului și de un sistem bursier privat.</a:t>
            </a:r>
          </a:p>
          <a:p>
            <a:pPr algn="just"/>
            <a:r>
              <a:rPr lang="ro-RO" sz="1200" smtClean="0">
                <a:latin typeface="Arial" panose="020B0604020202020204" pitchFamily="34" charset="0"/>
                <a:cs typeface="Arial" panose="020B0604020202020204" pitchFamily="34" charset="0"/>
              </a:rPr>
              <a:t>Acesta poate</a:t>
            </a:r>
            <a:r>
              <a:rPr lang="en-US" sz="1200" smtClean="0">
                <a:latin typeface="Arial" panose="020B0604020202020204" pitchFamily="34" charset="0"/>
                <a:cs typeface="Arial" panose="020B0604020202020204" pitchFamily="34" charset="0"/>
              </a:rPr>
              <a:t> </a:t>
            </a:r>
            <a:r>
              <a:rPr lang="en-US" sz="1200">
                <a:latin typeface="Arial" panose="020B0604020202020204" pitchFamily="34" charset="0"/>
                <a:cs typeface="Arial" panose="020B0604020202020204" pitchFamily="34" charset="0"/>
              </a:rPr>
              <a:t>fi accesat de absolvenţii de clasa a VIII-a, iar ponderea orelor de pregătire practică și teoretică în fiecare an de studiu este detaliată mai jos.</a:t>
            </a:r>
          </a:p>
        </p:txBody>
      </p:sp>
      <p:sp>
        <p:nvSpPr>
          <p:cNvPr id="13" name="Rectangle 12"/>
          <p:cNvSpPr/>
          <p:nvPr/>
        </p:nvSpPr>
        <p:spPr>
          <a:xfrm>
            <a:off x="4744577" y="3950331"/>
            <a:ext cx="6096000" cy="646331"/>
          </a:xfrm>
          <a:prstGeom prst="rect">
            <a:avLst/>
          </a:prstGeom>
        </p:spPr>
        <p:txBody>
          <a:bodyPr>
            <a:spAutoFit/>
          </a:bodyPr>
          <a:lstStyle/>
          <a:p>
            <a:pPr marL="171450" indent="-171450" algn="just">
              <a:buFont typeface="Wingdings" panose="05000000000000000000" pitchFamily="2" charset="2"/>
              <a:buChar char="Ø"/>
            </a:pPr>
            <a:r>
              <a:rPr lang="en-US" sz="1200">
                <a:solidFill>
                  <a:schemeClr val="accent1">
                    <a:lumMod val="75000"/>
                  </a:schemeClr>
                </a:solidFill>
                <a:latin typeface="Arial" panose="020B0604020202020204" pitchFamily="34" charset="0"/>
                <a:cs typeface="Arial" panose="020B0604020202020204" pitchFamily="34" charset="0"/>
              </a:rPr>
              <a:t>Anul I: 80 % ore teorie și 20 % ore practică în cadrul companiilor</a:t>
            </a:r>
          </a:p>
          <a:p>
            <a:pPr marL="171450" indent="-171450" algn="just">
              <a:buFont typeface="Wingdings" panose="05000000000000000000" pitchFamily="2" charset="2"/>
              <a:buChar char="Ø"/>
            </a:pPr>
            <a:r>
              <a:rPr lang="en-US" sz="1200">
                <a:solidFill>
                  <a:schemeClr val="accent1">
                    <a:lumMod val="75000"/>
                  </a:schemeClr>
                </a:solidFill>
                <a:latin typeface="Arial" panose="020B0604020202020204" pitchFamily="34" charset="0"/>
                <a:cs typeface="Arial" panose="020B0604020202020204" pitchFamily="34" charset="0"/>
              </a:rPr>
              <a:t>Anul II: </a:t>
            </a:r>
            <a:r>
              <a:rPr lang="en-US" sz="1200" smtClean="0">
                <a:solidFill>
                  <a:schemeClr val="accent1">
                    <a:lumMod val="75000"/>
                  </a:schemeClr>
                </a:solidFill>
                <a:latin typeface="Arial" panose="020B0604020202020204" pitchFamily="34" charset="0"/>
                <a:cs typeface="Arial" panose="020B0604020202020204" pitchFamily="34" charset="0"/>
              </a:rPr>
              <a:t>60 </a:t>
            </a:r>
            <a:r>
              <a:rPr lang="en-US" sz="1200">
                <a:solidFill>
                  <a:schemeClr val="accent1">
                    <a:lumMod val="75000"/>
                  </a:schemeClr>
                </a:solidFill>
                <a:latin typeface="Arial" panose="020B0604020202020204" pitchFamily="34" charset="0"/>
                <a:cs typeface="Arial" panose="020B0604020202020204" pitchFamily="34" charset="0"/>
              </a:rPr>
              <a:t>% ore teorie și </a:t>
            </a:r>
            <a:r>
              <a:rPr lang="en-US" sz="1200" smtClean="0">
                <a:solidFill>
                  <a:schemeClr val="accent1">
                    <a:lumMod val="75000"/>
                  </a:schemeClr>
                </a:solidFill>
                <a:latin typeface="Arial" panose="020B0604020202020204" pitchFamily="34" charset="0"/>
                <a:cs typeface="Arial" panose="020B0604020202020204" pitchFamily="34" charset="0"/>
              </a:rPr>
              <a:t>40 </a:t>
            </a:r>
            <a:r>
              <a:rPr lang="en-US" sz="1200">
                <a:solidFill>
                  <a:schemeClr val="accent1">
                    <a:lumMod val="75000"/>
                  </a:schemeClr>
                </a:solidFill>
                <a:latin typeface="Arial" panose="020B0604020202020204" pitchFamily="34" charset="0"/>
                <a:cs typeface="Arial" panose="020B0604020202020204" pitchFamily="34" charset="0"/>
              </a:rPr>
              <a:t>% ore practică în cadrul companiilor</a:t>
            </a:r>
          </a:p>
          <a:p>
            <a:pPr marL="171450" indent="-171450" algn="just">
              <a:buFont typeface="Wingdings" panose="05000000000000000000" pitchFamily="2" charset="2"/>
              <a:buChar char="Ø"/>
            </a:pPr>
            <a:r>
              <a:rPr lang="en-US" sz="1200">
                <a:solidFill>
                  <a:schemeClr val="accent1">
                    <a:lumMod val="75000"/>
                  </a:schemeClr>
                </a:solidFill>
                <a:latin typeface="Arial" panose="020B0604020202020204" pitchFamily="34" charset="0"/>
                <a:cs typeface="Arial" panose="020B0604020202020204" pitchFamily="34" charset="0"/>
              </a:rPr>
              <a:t>Anul III: </a:t>
            </a:r>
            <a:r>
              <a:rPr lang="en-US" sz="1200" smtClean="0">
                <a:solidFill>
                  <a:schemeClr val="accent1">
                    <a:lumMod val="75000"/>
                  </a:schemeClr>
                </a:solidFill>
                <a:latin typeface="Arial" panose="020B0604020202020204" pitchFamily="34" charset="0"/>
                <a:cs typeface="Arial" panose="020B0604020202020204" pitchFamily="34" charset="0"/>
              </a:rPr>
              <a:t>25 </a:t>
            </a:r>
            <a:r>
              <a:rPr lang="en-US" sz="1200">
                <a:solidFill>
                  <a:schemeClr val="accent1">
                    <a:lumMod val="75000"/>
                  </a:schemeClr>
                </a:solidFill>
                <a:latin typeface="Arial" panose="020B0604020202020204" pitchFamily="34" charset="0"/>
                <a:cs typeface="Arial" panose="020B0604020202020204" pitchFamily="34" charset="0"/>
              </a:rPr>
              <a:t>% ore teorie și </a:t>
            </a:r>
            <a:r>
              <a:rPr lang="en-US" sz="1200" smtClean="0">
                <a:solidFill>
                  <a:schemeClr val="accent1">
                    <a:lumMod val="75000"/>
                  </a:schemeClr>
                </a:solidFill>
                <a:latin typeface="Arial" panose="020B0604020202020204" pitchFamily="34" charset="0"/>
                <a:cs typeface="Arial" panose="020B0604020202020204" pitchFamily="34" charset="0"/>
              </a:rPr>
              <a:t>75 % </a:t>
            </a:r>
            <a:r>
              <a:rPr lang="en-US" sz="1200">
                <a:solidFill>
                  <a:schemeClr val="accent1">
                    <a:lumMod val="75000"/>
                  </a:schemeClr>
                </a:solidFill>
                <a:latin typeface="Arial" panose="020B0604020202020204" pitchFamily="34" charset="0"/>
                <a:cs typeface="Arial" panose="020B0604020202020204" pitchFamily="34" charset="0"/>
              </a:rPr>
              <a:t>ore practică în cadrul companiilor</a:t>
            </a:r>
          </a:p>
        </p:txBody>
      </p:sp>
      <p:sp>
        <p:nvSpPr>
          <p:cNvPr id="14" name="Rectangle 13"/>
          <p:cNvSpPr/>
          <p:nvPr/>
        </p:nvSpPr>
        <p:spPr>
          <a:xfrm>
            <a:off x="4744577" y="5647920"/>
            <a:ext cx="6096000" cy="830997"/>
          </a:xfrm>
          <a:prstGeom prst="rect">
            <a:avLst/>
          </a:prstGeom>
        </p:spPr>
        <p:txBody>
          <a:bodyPr>
            <a:spAutoFit/>
          </a:bodyPr>
          <a:lstStyle/>
          <a:p>
            <a:pPr algn="just"/>
            <a:r>
              <a:rPr lang="en-US" sz="1200">
                <a:latin typeface="Arial" panose="020B0604020202020204" pitchFamily="34" charset="0"/>
                <a:cs typeface="Arial" panose="020B0604020202020204" pitchFamily="34" charset="0"/>
              </a:rPr>
              <a:t>Învăţământul </a:t>
            </a:r>
            <a:r>
              <a:rPr lang="ro-RO" sz="1200" smtClean="0">
                <a:latin typeface="Arial" panose="020B0604020202020204" pitchFamily="34" charset="0"/>
                <a:cs typeface="Arial" panose="020B0604020202020204" pitchFamily="34" charset="0"/>
              </a:rPr>
              <a:t>D</a:t>
            </a:r>
            <a:r>
              <a:rPr lang="en-US" sz="1200" smtClean="0">
                <a:latin typeface="Arial" panose="020B0604020202020204" pitchFamily="34" charset="0"/>
                <a:cs typeface="Arial" panose="020B0604020202020204" pitchFamily="34" charset="0"/>
              </a:rPr>
              <a:t>ual </a:t>
            </a:r>
            <a:r>
              <a:rPr lang="en-US" sz="1200">
                <a:latin typeface="Arial" panose="020B0604020202020204" pitchFamily="34" charset="0"/>
                <a:cs typeface="Arial" panose="020B0604020202020204" pitchFamily="34" charset="0"/>
              </a:rPr>
              <a:t>permite elevilor înscriși la o școală profesională de stat să își formeze cunoștinţele practice în mediul real de muncă oferit de companii, să se familiarizeze cu mediul de muncă direct în firma care are nevoie de competenţele elevului, ceea ce reprezintă un important atu </a:t>
            </a:r>
            <a:r>
              <a:rPr lang="en-US" sz="1200" smtClean="0">
                <a:latin typeface="Arial" panose="020B0604020202020204" pitchFamily="34" charset="0"/>
                <a:cs typeface="Arial" panose="020B0604020202020204" pitchFamily="34" charset="0"/>
              </a:rPr>
              <a:t>la</a:t>
            </a:r>
            <a:r>
              <a:rPr lang="ro-RO" sz="1200" smtClean="0">
                <a:latin typeface="Arial" panose="020B0604020202020204" pitchFamily="34" charset="0"/>
                <a:cs typeface="Arial" panose="020B0604020202020204" pitchFamily="34" charset="0"/>
              </a:rPr>
              <a:t> </a:t>
            </a:r>
            <a:r>
              <a:rPr lang="en-US" sz="1200" smtClean="0">
                <a:latin typeface="Arial" panose="020B0604020202020204" pitchFamily="34" charset="0"/>
                <a:cs typeface="Arial" panose="020B0604020202020204" pitchFamily="34" charset="0"/>
              </a:rPr>
              <a:t>începutul vieţii</a:t>
            </a:r>
            <a:r>
              <a:rPr lang="ro-RO" sz="1200" smtClean="0">
                <a:latin typeface="Arial" panose="020B0604020202020204" pitchFamily="34" charset="0"/>
                <a:cs typeface="Arial" panose="020B0604020202020204" pitchFamily="34" charset="0"/>
              </a:rPr>
              <a:t> </a:t>
            </a:r>
            <a:r>
              <a:rPr lang="en-US" sz="1200" smtClean="0">
                <a:latin typeface="Arial" panose="020B0604020202020204" pitchFamily="34" charset="0"/>
                <a:cs typeface="Arial" panose="020B0604020202020204" pitchFamily="34" charset="0"/>
              </a:rPr>
              <a:t>profesionale</a:t>
            </a:r>
            <a:r>
              <a:rPr lang="en-US" sz="1200">
                <a:latin typeface="Arial" panose="020B0604020202020204" pitchFamily="34" charset="0"/>
                <a:cs typeface="Arial" panose="020B0604020202020204" pitchFamily="34" charset="0"/>
              </a:rPr>
              <a:t>.</a:t>
            </a:r>
          </a:p>
        </p:txBody>
      </p:sp>
      <p:pic>
        <p:nvPicPr>
          <p:cNvPr id="16" name="Picture 15"/>
          <p:cNvPicPr>
            <a:picLocks noChangeAspect="1"/>
          </p:cNvPicPr>
          <p:nvPr/>
        </p:nvPicPr>
        <p:blipFill>
          <a:blip r:embed="rId3"/>
          <a:stretch>
            <a:fillRect/>
          </a:stretch>
        </p:blipFill>
        <p:spPr>
          <a:xfrm>
            <a:off x="182883" y="1238023"/>
            <a:ext cx="4181886" cy="5274451"/>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8780" y="119627"/>
            <a:ext cx="1008285" cy="882057"/>
          </a:xfrm>
          <a:prstGeom prst="rect">
            <a:avLst/>
          </a:prstGeom>
        </p:spPr>
      </p:pic>
      <p:sp>
        <p:nvSpPr>
          <p:cNvPr id="20" name="Title 2"/>
          <p:cNvSpPr txBox="1">
            <a:spLocks/>
          </p:cNvSpPr>
          <p:nvPr/>
        </p:nvSpPr>
        <p:spPr>
          <a:xfrm>
            <a:off x="133003" y="71485"/>
            <a:ext cx="11089919" cy="3913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900">
                <a:latin typeface="Arial" panose="020B0604020202020204" pitchFamily="34" charset="0"/>
                <a:cs typeface="Arial" panose="020B0604020202020204" pitchFamily="34" charset="0"/>
              </a:rPr>
              <a:t>Învățământul Profesional în Sistem Dual</a:t>
            </a:r>
            <a:r>
              <a:rPr lang="ro-RO" sz="3200" smtClean="0">
                <a:latin typeface="Arial" panose="020B0604020202020204" pitchFamily="34" charset="0"/>
                <a:cs typeface="Arial" panose="020B0604020202020204" pitchFamily="34" charset="0"/>
              </a:rPr>
              <a:t/>
            </a:r>
            <a:br>
              <a:rPr lang="ro-RO" sz="3200" smtClean="0">
                <a:latin typeface="Arial" panose="020B0604020202020204" pitchFamily="34" charset="0"/>
                <a:cs typeface="Arial" panose="020B0604020202020204" pitchFamily="34" charset="0"/>
              </a:rPr>
            </a:br>
            <a:r>
              <a:rPr lang="ro-RO" sz="1200" smtClean="0">
                <a:solidFill>
                  <a:srgbClr val="0070C0"/>
                </a:solidFill>
                <a:latin typeface="Arial" panose="020B0604020202020204" pitchFamily="34" charset="0"/>
                <a:cs typeface="Arial" panose="020B0604020202020204" pitchFamily="34" charset="0"/>
              </a:rPr>
              <a:t>ODU România Manufacturing</a:t>
            </a:r>
            <a:endParaRPr lang="en-US" sz="120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7426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8780" y="119627"/>
            <a:ext cx="1008285" cy="882057"/>
          </a:xfrm>
          <a:prstGeom prst="rect">
            <a:avLst/>
          </a:prstGeom>
        </p:spPr>
      </p:pic>
      <p:sp>
        <p:nvSpPr>
          <p:cNvPr id="4" name="Title 2"/>
          <p:cNvSpPr txBox="1">
            <a:spLocks/>
          </p:cNvSpPr>
          <p:nvPr/>
        </p:nvSpPr>
        <p:spPr>
          <a:xfrm>
            <a:off x="133004" y="119627"/>
            <a:ext cx="11089919" cy="39133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900">
                <a:latin typeface="Arial" panose="020B0604020202020204" pitchFamily="34" charset="0"/>
                <a:cs typeface="Arial" panose="020B0604020202020204" pitchFamily="34" charset="0"/>
              </a:rPr>
              <a:t>Învățământul Profesional în Sistem Dual</a:t>
            </a:r>
            <a:r>
              <a:rPr lang="ro-RO" sz="3200" smtClean="0">
                <a:latin typeface="Arial" panose="020B0604020202020204" pitchFamily="34" charset="0"/>
                <a:cs typeface="Arial" panose="020B0604020202020204" pitchFamily="34" charset="0"/>
              </a:rPr>
              <a:t/>
            </a:r>
            <a:br>
              <a:rPr lang="ro-RO" sz="3200" smtClean="0">
                <a:latin typeface="Arial" panose="020B0604020202020204" pitchFamily="34" charset="0"/>
                <a:cs typeface="Arial" panose="020B0604020202020204" pitchFamily="34" charset="0"/>
              </a:rPr>
            </a:br>
            <a:r>
              <a:rPr lang="ro-RO" sz="1200" smtClean="0">
                <a:solidFill>
                  <a:srgbClr val="0070C0"/>
                </a:solidFill>
                <a:latin typeface="Arial" panose="020B0604020202020204" pitchFamily="34" charset="0"/>
                <a:cs typeface="Arial" panose="020B0604020202020204" pitchFamily="34" charset="0"/>
              </a:rPr>
              <a:t>ODU România Manufacturing</a:t>
            </a:r>
            <a:endParaRPr lang="en-US" sz="120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1390386" y="953949"/>
            <a:ext cx="5324984" cy="338554"/>
          </a:xfrm>
          <a:prstGeom prst="rect">
            <a:avLst/>
          </a:prstGeom>
        </p:spPr>
        <p:txBody>
          <a:bodyPr wrap="none">
            <a:spAutoFit/>
          </a:bodyPr>
          <a:lstStyle/>
          <a:p>
            <a:r>
              <a:rPr lang="en-US" sz="1600" b="1">
                <a:solidFill>
                  <a:srgbClr val="0070C0"/>
                </a:solidFill>
                <a:latin typeface="Arial" panose="020B0604020202020204" pitchFamily="34" charset="0"/>
                <a:cs typeface="Arial" panose="020B0604020202020204" pitchFamily="34" charset="0"/>
              </a:rPr>
              <a:t>BENEFICIILE ÎNVĂŢĂMÂNTULUI ÎN SISTEMUL DUAL</a:t>
            </a:r>
          </a:p>
        </p:txBody>
      </p:sp>
      <p:sp>
        <p:nvSpPr>
          <p:cNvPr id="6" name="Rectangle 5"/>
          <p:cNvSpPr/>
          <p:nvPr/>
        </p:nvSpPr>
        <p:spPr>
          <a:xfrm>
            <a:off x="182513" y="1735492"/>
            <a:ext cx="6096000" cy="1015663"/>
          </a:xfrm>
          <a:prstGeom prst="rect">
            <a:avLst/>
          </a:prstGeom>
        </p:spPr>
        <p:txBody>
          <a:bodyPr>
            <a:spAutoFit/>
          </a:bodyPr>
          <a:lstStyle/>
          <a:p>
            <a:pPr algn="just"/>
            <a:r>
              <a:rPr lang="ro-RO" sz="1200" smtClean="0">
                <a:latin typeface="Arial" panose="020B0604020202020204" pitchFamily="34" charset="0"/>
                <a:cs typeface="Arial" panose="020B0604020202020204" pitchFamily="34" charset="0"/>
              </a:rPr>
              <a:t>D</a:t>
            </a:r>
            <a:r>
              <a:rPr lang="en-US" sz="1200" smtClean="0">
                <a:latin typeface="Arial" panose="020B0604020202020204" pitchFamily="34" charset="0"/>
                <a:cs typeface="Arial" panose="020B0604020202020204" pitchFamily="34" charset="0"/>
              </a:rPr>
              <a:t>urata </a:t>
            </a:r>
            <a:r>
              <a:rPr lang="en-US" sz="1200">
                <a:latin typeface="Arial" panose="020B0604020202020204" pitchFamily="34" charset="0"/>
                <a:cs typeface="Arial" panose="020B0604020202020204" pitchFamily="34" charset="0"/>
              </a:rPr>
              <a:t>pregătirilor este de trei ani, în cadrul căreia se face tranziţia graduală de la acumularea cunoștinţelor teoretice spre dobândirea abilităţilor necesare în activităţi practice.</a:t>
            </a:r>
          </a:p>
          <a:p>
            <a:pPr algn="just"/>
            <a:r>
              <a:rPr lang="en-US" sz="1200">
                <a:latin typeface="Arial" panose="020B0604020202020204" pitchFamily="34" charset="0"/>
                <a:cs typeface="Arial" panose="020B0604020202020204" pitchFamily="34" charset="0"/>
              </a:rPr>
              <a:t>Beneficiile elevilor noștri din Programul de Formare Profesională a Învăţământului Dual sunt importante, ele contribuind la menţinerea atractivităţii acestei forme de educaţie:</a:t>
            </a:r>
          </a:p>
        </p:txBody>
      </p:sp>
      <p:sp>
        <p:nvSpPr>
          <p:cNvPr id="7" name="TextBox 6"/>
          <p:cNvSpPr txBox="1"/>
          <p:nvPr/>
        </p:nvSpPr>
        <p:spPr>
          <a:xfrm>
            <a:off x="2490051" y="4124010"/>
            <a:ext cx="5015346" cy="2123658"/>
          </a:xfrm>
          <a:prstGeom prst="rect">
            <a:avLst/>
          </a:prstGeom>
          <a:noFill/>
        </p:spPr>
        <p:txBody>
          <a:bodyPr wrap="square" rtlCol="0">
            <a:spAutoFit/>
          </a:bodyPr>
          <a:lstStyle/>
          <a:p>
            <a:pPr marL="171450" indent="-171450" algn="just">
              <a:buFont typeface="Wingdings" panose="05000000000000000000" pitchFamily="2" charset="2"/>
              <a:buChar char="Ø"/>
            </a:pPr>
            <a:r>
              <a:rPr lang="en-US" sz="1200">
                <a:solidFill>
                  <a:srgbClr val="0070C0"/>
                </a:solidFill>
                <a:latin typeface="Arial" panose="020B0604020202020204" pitchFamily="34" charset="0"/>
                <a:cs typeface="Arial" panose="020B0604020202020204" pitchFamily="34" charset="0"/>
              </a:rPr>
              <a:t>Burse lunare de 500 </a:t>
            </a:r>
            <a:r>
              <a:rPr lang="en-US" sz="1200" smtClean="0">
                <a:solidFill>
                  <a:srgbClr val="0070C0"/>
                </a:solidFill>
                <a:latin typeface="Arial" panose="020B0604020202020204" pitchFamily="34" charset="0"/>
                <a:cs typeface="Arial" panose="020B0604020202020204" pitchFamily="34" charset="0"/>
              </a:rPr>
              <a:t>RON</a:t>
            </a:r>
            <a:endParaRPr lang="ro-RO" sz="1200" smtClean="0">
              <a:solidFill>
                <a:srgbClr val="0070C0"/>
              </a:solidFill>
              <a:latin typeface="Arial" panose="020B0604020202020204" pitchFamily="34" charset="0"/>
              <a:cs typeface="Arial" panose="020B0604020202020204" pitchFamily="34" charset="0"/>
            </a:endParaRPr>
          </a:p>
          <a:p>
            <a:pPr algn="just"/>
            <a:r>
              <a:rPr lang="en-US" sz="1200">
                <a:solidFill>
                  <a:srgbClr val="0070C0"/>
                </a:solidFill>
                <a:latin typeface="Arial" panose="020B0604020202020204" pitchFamily="34" charset="0"/>
                <a:cs typeface="Arial" panose="020B0604020202020204" pitchFamily="34" charset="0"/>
              </a:rPr>
              <a:t>(</a:t>
            </a:r>
            <a:r>
              <a:rPr lang="en-US" sz="1200">
                <a:solidFill>
                  <a:schemeClr val="accent1">
                    <a:lumMod val="75000"/>
                  </a:schemeClr>
                </a:solidFill>
                <a:latin typeface="Arial" panose="020B0604020202020204" pitchFamily="34" charset="0"/>
                <a:cs typeface="Arial" panose="020B0604020202020204" pitchFamily="34" charset="0"/>
              </a:rPr>
              <a:t>200 RON din partea statului; 300 RON </a:t>
            </a:r>
            <a:r>
              <a:rPr lang="en-US" sz="1200">
                <a:solidFill>
                  <a:srgbClr val="0070C0"/>
                </a:solidFill>
                <a:latin typeface="Arial" panose="020B0604020202020204" pitchFamily="34" charset="0"/>
                <a:cs typeface="Arial" panose="020B0604020202020204" pitchFamily="34" charset="0"/>
              </a:rPr>
              <a:t>și alte beneﬁcii din partea companiilor</a:t>
            </a:r>
            <a:r>
              <a:rPr lang="en-US" sz="1200" smtClean="0">
                <a:solidFill>
                  <a:srgbClr val="0070C0"/>
                </a:solidFill>
                <a:latin typeface="Arial" panose="020B0604020202020204" pitchFamily="34" charset="0"/>
                <a:cs typeface="Arial" panose="020B0604020202020204" pitchFamily="34" charset="0"/>
              </a:rPr>
              <a:t>)</a:t>
            </a:r>
            <a:endParaRPr lang="ro-RO" sz="1200" smtClean="0">
              <a:solidFill>
                <a:srgbClr val="0070C0"/>
              </a:solidFill>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Ø"/>
            </a:pPr>
            <a:r>
              <a:rPr lang="en-US" sz="1200">
                <a:solidFill>
                  <a:srgbClr val="0070C0"/>
                </a:solidFill>
                <a:latin typeface="Arial" panose="020B0604020202020204" pitchFamily="34" charset="0"/>
                <a:cs typeface="Arial" panose="020B0604020202020204" pitchFamily="34" charset="0"/>
              </a:rPr>
              <a:t>Asigurarea unei mese pe zi la locul de practică</a:t>
            </a:r>
          </a:p>
          <a:p>
            <a:pPr marL="171450" indent="-171450" algn="just">
              <a:buFont typeface="Wingdings" panose="05000000000000000000" pitchFamily="2" charset="2"/>
              <a:buChar char="Ø"/>
            </a:pPr>
            <a:r>
              <a:rPr lang="en-US" sz="1200">
                <a:solidFill>
                  <a:srgbClr val="0070C0"/>
                </a:solidFill>
                <a:latin typeface="Arial" panose="020B0604020202020204" pitchFamily="34" charset="0"/>
                <a:cs typeface="Arial" panose="020B0604020202020204" pitchFamily="34" charset="0"/>
              </a:rPr>
              <a:t>Transport la și de la locul de practică</a:t>
            </a:r>
          </a:p>
          <a:p>
            <a:pPr marL="171450" indent="-171450" algn="just">
              <a:buFont typeface="Wingdings" panose="05000000000000000000" pitchFamily="2" charset="2"/>
              <a:buChar char="Ø"/>
            </a:pPr>
            <a:r>
              <a:rPr lang="en-US" sz="1200">
                <a:solidFill>
                  <a:srgbClr val="0070C0"/>
                </a:solidFill>
                <a:latin typeface="Arial" panose="020B0604020202020204" pitchFamily="34" charset="0"/>
                <a:cs typeface="Arial" panose="020B0604020202020204" pitchFamily="34" charset="0"/>
              </a:rPr>
              <a:t>Ateliere concepute special pentru elevi</a:t>
            </a:r>
          </a:p>
          <a:p>
            <a:pPr marL="171450" indent="-171450" algn="just">
              <a:buFont typeface="Wingdings" panose="05000000000000000000" pitchFamily="2" charset="2"/>
              <a:buChar char="Ø"/>
            </a:pPr>
            <a:r>
              <a:rPr lang="en-US" sz="1200">
                <a:solidFill>
                  <a:srgbClr val="0070C0"/>
                </a:solidFill>
                <a:latin typeface="Arial" panose="020B0604020202020204" pitchFamily="34" charset="0"/>
                <a:cs typeface="Arial" panose="020B0604020202020204" pitchFamily="34" charset="0"/>
              </a:rPr>
              <a:t>Rechizite necesare pe perioada practicii</a:t>
            </a:r>
          </a:p>
          <a:p>
            <a:pPr marL="171450" indent="-171450" algn="just">
              <a:buFont typeface="Wingdings" panose="05000000000000000000" pitchFamily="2" charset="2"/>
              <a:buChar char="Ø"/>
            </a:pPr>
            <a:r>
              <a:rPr lang="en-US" sz="1200">
                <a:solidFill>
                  <a:srgbClr val="0070C0"/>
                </a:solidFill>
                <a:latin typeface="Arial" panose="020B0604020202020204" pitchFamily="34" charset="0"/>
                <a:cs typeface="Arial" panose="020B0604020202020204" pitchFamily="34" charset="0"/>
              </a:rPr>
              <a:t>Mentori și instructori profesioniști</a:t>
            </a:r>
          </a:p>
          <a:p>
            <a:pPr marL="171450" indent="-171450" algn="just">
              <a:buFont typeface="Wingdings" panose="05000000000000000000" pitchFamily="2" charset="2"/>
              <a:buChar char="Ø"/>
            </a:pPr>
            <a:r>
              <a:rPr lang="en-US" sz="1200">
                <a:solidFill>
                  <a:srgbClr val="0070C0"/>
                </a:solidFill>
                <a:latin typeface="Arial" panose="020B0604020202020204" pitchFamily="34" charset="0"/>
                <a:cs typeface="Arial" panose="020B0604020202020204" pitchFamily="34" charset="0"/>
              </a:rPr>
              <a:t>Caliﬁcarea în meserii deosebit de căutate pe piaţa muncii</a:t>
            </a:r>
          </a:p>
          <a:p>
            <a:pPr marL="171450" indent="-171450" algn="just">
              <a:buFont typeface="Wingdings" panose="05000000000000000000" pitchFamily="2" charset="2"/>
              <a:buChar char="Ø"/>
            </a:pPr>
            <a:r>
              <a:rPr lang="en-US" sz="1200">
                <a:solidFill>
                  <a:srgbClr val="0070C0"/>
                </a:solidFill>
                <a:latin typeface="Arial" panose="020B0604020202020204" pitchFamily="34" charset="0"/>
                <a:cs typeface="Arial" panose="020B0604020202020204" pitchFamily="34" charset="0"/>
              </a:rPr>
              <a:t>Prioritate la </a:t>
            </a:r>
            <a:r>
              <a:rPr lang="en-US" sz="1200" smtClean="0">
                <a:solidFill>
                  <a:srgbClr val="0070C0"/>
                </a:solidFill>
                <a:latin typeface="Arial" panose="020B0604020202020204" pitchFamily="34" charset="0"/>
                <a:cs typeface="Arial" panose="020B0604020202020204" pitchFamily="34" charset="0"/>
              </a:rPr>
              <a:t>angajare</a:t>
            </a:r>
            <a:r>
              <a:rPr lang="ro-RO" sz="1200" smtClean="0">
                <a:solidFill>
                  <a:srgbClr val="0070C0"/>
                </a:solidFill>
                <a:latin typeface="Arial" panose="020B0604020202020204" pitchFamily="34" charset="0"/>
                <a:cs typeface="Arial" panose="020B0604020202020204" pitchFamily="34" charset="0"/>
              </a:rPr>
              <a:t>,</a:t>
            </a:r>
            <a:r>
              <a:rPr lang="en-US" sz="1200" smtClean="0">
                <a:solidFill>
                  <a:srgbClr val="0070C0"/>
                </a:solidFill>
                <a:latin typeface="Arial" panose="020B0604020202020204" pitchFamily="34" charset="0"/>
                <a:cs typeface="Arial" panose="020B0604020202020204" pitchFamily="34" charset="0"/>
              </a:rPr>
              <a:t> </a:t>
            </a:r>
            <a:r>
              <a:rPr lang="en-US" sz="1200">
                <a:solidFill>
                  <a:srgbClr val="0070C0"/>
                </a:solidFill>
                <a:latin typeface="Arial" panose="020B0604020202020204" pitchFamily="34" charset="0"/>
                <a:cs typeface="Arial" panose="020B0604020202020204" pitchFamily="34" charset="0"/>
              </a:rPr>
              <a:t>după absolvire, în cadrul companiilor care i-au pregătit pe elevi</a:t>
            </a:r>
          </a:p>
        </p:txBody>
      </p:sp>
      <p:pic>
        <p:nvPicPr>
          <p:cNvPr id="8" name="Picture 7"/>
          <p:cNvPicPr>
            <a:picLocks noChangeAspect="1"/>
          </p:cNvPicPr>
          <p:nvPr/>
        </p:nvPicPr>
        <p:blipFill>
          <a:blip r:embed="rId3"/>
          <a:stretch>
            <a:fillRect/>
          </a:stretch>
        </p:blipFill>
        <p:spPr>
          <a:xfrm>
            <a:off x="7505397" y="876856"/>
            <a:ext cx="1887907" cy="58862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513" y="3016914"/>
            <a:ext cx="2415746" cy="2415746"/>
          </a:xfrm>
          <a:prstGeom prst="rect">
            <a:avLst/>
          </a:prstGeom>
          <a:effectLst>
            <a:softEdge rad="63500"/>
          </a:effec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8326" y="3016914"/>
            <a:ext cx="2638860" cy="1762905"/>
          </a:xfrm>
          <a:prstGeom prst="rect">
            <a:avLst/>
          </a:prstGeom>
          <a:effectLst>
            <a:softEdge rad="317500"/>
          </a:effectLst>
        </p:spPr>
      </p:pic>
    </p:spTree>
    <p:extLst>
      <p:ext uri="{BB962C8B-B14F-4D97-AF65-F5344CB8AC3E}">
        <p14:creationId xmlns:p14="http://schemas.microsoft.com/office/powerpoint/2010/main" val="38911773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ODU MINI-SNAP-PC Rundsteckverbi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847543">
            <a:off x="9836930" y="2238181"/>
            <a:ext cx="2187285" cy="125757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2768" y="4056911"/>
            <a:ext cx="3669698" cy="262899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8780" y="119627"/>
            <a:ext cx="1008285" cy="882057"/>
          </a:xfrm>
          <a:prstGeom prst="rect">
            <a:avLst/>
          </a:prstGeom>
        </p:spPr>
      </p:pic>
      <p:sp>
        <p:nvSpPr>
          <p:cNvPr id="4" name="Title 2"/>
          <p:cNvSpPr txBox="1">
            <a:spLocks/>
          </p:cNvSpPr>
          <p:nvPr/>
        </p:nvSpPr>
        <p:spPr>
          <a:xfrm>
            <a:off x="133004" y="119627"/>
            <a:ext cx="11089919" cy="39133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900">
                <a:latin typeface="Arial" panose="020B0604020202020204" pitchFamily="34" charset="0"/>
                <a:cs typeface="Arial" panose="020B0604020202020204" pitchFamily="34" charset="0"/>
              </a:rPr>
              <a:t>Învățământul Profesional în Sistem Dual</a:t>
            </a:r>
            <a:r>
              <a:rPr lang="ro-RO" sz="3200" smtClean="0">
                <a:latin typeface="Arial" panose="020B0604020202020204" pitchFamily="34" charset="0"/>
                <a:cs typeface="Arial" panose="020B0604020202020204" pitchFamily="34" charset="0"/>
              </a:rPr>
              <a:t/>
            </a:r>
            <a:br>
              <a:rPr lang="ro-RO" sz="3200" smtClean="0">
                <a:latin typeface="Arial" panose="020B0604020202020204" pitchFamily="34" charset="0"/>
                <a:cs typeface="Arial" panose="020B0604020202020204" pitchFamily="34" charset="0"/>
              </a:rPr>
            </a:br>
            <a:r>
              <a:rPr lang="ro-RO" sz="1200" smtClean="0">
                <a:solidFill>
                  <a:srgbClr val="0070C0"/>
                </a:solidFill>
                <a:latin typeface="Arial" panose="020B0604020202020204" pitchFamily="34" charset="0"/>
                <a:cs typeface="Arial" panose="020B0604020202020204" pitchFamily="34" charset="0"/>
              </a:rPr>
              <a:t>ODU România Manufacturing</a:t>
            </a:r>
            <a:endParaRPr lang="en-US" sz="1200">
              <a:solidFill>
                <a:srgbClr val="0070C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5"/>
          <a:stretch>
            <a:fillRect/>
          </a:stretch>
        </p:blipFill>
        <p:spPr>
          <a:xfrm>
            <a:off x="4753574" y="1713893"/>
            <a:ext cx="2241214" cy="2417084"/>
          </a:xfrm>
          <a:prstGeom prst="rect">
            <a:avLst/>
          </a:prstGeom>
        </p:spPr>
      </p:pic>
      <p:sp>
        <p:nvSpPr>
          <p:cNvPr id="9" name="Rectangle 8"/>
          <p:cNvSpPr/>
          <p:nvPr/>
        </p:nvSpPr>
        <p:spPr>
          <a:xfrm>
            <a:off x="362259" y="1713893"/>
            <a:ext cx="2102627" cy="338554"/>
          </a:xfrm>
          <a:prstGeom prst="rect">
            <a:avLst/>
          </a:prstGeom>
        </p:spPr>
        <p:txBody>
          <a:bodyPr wrap="none">
            <a:spAutoFit/>
          </a:bodyPr>
          <a:lstStyle/>
          <a:p>
            <a:r>
              <a:rPr lang="en-US" sz="1600">
                <a:latin typeface="Arial" panose="020B0604020202020204" pitchFamily="34" charset="0"/>
                <a:cs typeface="Arial" panose="020B0604020202020204" pitchFamily="34" charset="0"/>
              </a:rPr>
              <a:t>SCULER MATRIȚER</a:t>
            </a:r>
          </a:p>
        </p:txBody>
      </p:sp>
      <p:sp>
        <p:nvSpPr>
          <p:cNvPr id="10" name="Rectangle 9"/>
          <p:cNvSpPr/>
          <p:nvPr/>
        </p:nvSpPr>
        <p:spPr>
          <a:xfrm>
            <a:off x="362259" y="2135477"/>
            <a:ext cx="3582785" cy="1631216"/>
          </a:xfrm>
          <a:prstGeom prst="rect">
            <a:avLst/>
          </a:prstGeom>
        </p:spPr>
        <p:txBody>
          <a:bodyPr wrap="square">
            <a:spAutoFit/>
          </a:bodyPr>
          <a:lstStyle/>
          <a:p>
            <a:pPr algn="just"/>
            <a:r>
              <a:rPr lang="en-US" sz="1000">
                <a:latin typeface="Arial" panose="020B0604020202020204" pitchFamily="34" charset="0"/>
                <a:cs typeface="Arial" panose="020B0604020202020204" pitchFamily="34" charset="0"/>
              </a:rPr>
              <a:t>... sunt specialiștii noștri care lucrează cu metalul în domeniul mecanicii de precizie.</a:t>
            </a:r>
          </a:p>
          <a:p>
            <a:pPr algn="just"/>
            <a:r>
              <a:rPr lang="en-US" sz="1000">
                <a:latin typeface="Arial" panose="020B0604020202020204" pitchFamily="34" charset="0"/>
                <a:cs typeface="Arial" panose="020B0604020202020204" pitchFamily="34" charset="0"/>
              </a:rPr>
              <a:t>Fiecare conector ODU și fiecare parte a conectorului nou are nevoie de </a:t>
            </a:r>
            <a:r>
              <a:rPr lang="ro-RO" sz="1000" smtClean="0">
                <a:latin typeface="Arial" panose="020B0604020202020204" pitchFamily="34" charset="0"/>
                <a:cs typeface="Arial" panose="020B0604020202020204" pitchFamily="34" charset="0"/>
              </a:rPr>
              <a:t>o </a:t>
            </a:r>
            <a:r>
              <a:rPr lang="en-US" sz="1000" smtClean="0">
                <a:latin typeface="Arial" panose="020B0604020202020204" pitchFamily="34" charset="0"/>
                <a:cs typeface="Arial" panose="020B0604020202020204" pitchFamily="34" charset="0"/>
              </a:rPr>
              <a:t>matriţă </a:t>
            </a:r>
            <a:r>
              <a:rPr lang="en-US" sz="1000">
                <a:latin typeface="Arial" panose="020B0604020202020204" pitchFamily="34" charset="0"/>
                <a:cs typeface="Arial" panose="020B0604020202020204" pitchFamily="34" charset="0"/>
              </a:rPr>
              <a:t>nouă, de un nou dispozitiv de fabricare sau de un utilaj. Aceste matriţe și dispozitive sunt realizate de sculeri matriţeri cu o precizie de 1/1000 mm. Folosind mașini sau utilaje de ultimă oră, elevii noștri învaţă să utilizeze specificaţiile tehnice corecte la o scală cu cea mai mare precizie. Aceasta include prelucrarea manuală și mecanică a pieselor, cum ar fi strunjirea și frezarea.</a:t>
            </a:r>
          </a:p>
        </p:txBody>
      </p:sp>
      <p:sp>
        <p:nvSpPr>
          <p:cNvPr id="11" name="Rectangle 10"/>
          <p:cNvSpPr/>
          <p:nvPr/>
        </p:nvSpPr>
        <p:spPr>
          <a:xfrm>
            <a:off x="7375349" y="1713893"/>
            <a:ext cx="2095445" cy="338554"/>
          </a:xfrm>
          <a:prstGeom prst="rect">
            <a:avLst/>
          </a:prstGeom>
        </p:spPr>
        <p:txBody>
          <a:bodyPr wrap="none">
            <a:spAutoFit/>
          </a:bodyPr>
          <a:lstStyle/>
          <a:p>
            <a:r>
              <a:rPr lang="en-US" sz="1600">
                <a:latin typeface="Arial" panose="020B0604020202020204" pitchFamily="34" charset="0"/>
                <a:cs typeface="Arial" panose="020B0604020202020204" pitchFamily="34" charset="0"/>
              </a:rPr>
              <a:t>ELECTROMECANIC</a:t>
            </a:r>
          </a:p>
        </p:txBody>
      </p:sp>
      <p:sp>
        <p:nvSpPr>
          <p:cNvPr id="12" name="Rectangle 11"/>
          <p:cNvSpPr/>
          <p:nvPr/>
        </p:nvSpPr>
        <p:spPr>
          <a:xfrm>
            <a:off x="7375349" y="2135477"/>
            <a:ext cx="2712268" cy="2092881"/>
          </a:xfrm>
          <a:prstGeom prst="rect">
            <a:avLst/>
          </a:prstGeom>
        </p:spPr>
        <p:txBody>
          <a:bodyPr wrap="square">
            <a:spAutoFit/>
          </a:bodyPr>
          <a:lstStyle/>
          <a:p>
            <a:pPr algn="just"/>
            <a:r>
              <a:rPr lang="en-US" sz="1000">
                <a:latin typeface="Arial" panose="020B0604020202020204" pitchFamily="34" charset="0"/>
                <a:cs typeface="Arial" panose="020B0604020202020204" pitchFamily="34" charset="0"/>
              </a:rPr>
              <a:t>... sunt specialiștii noștri care lucrează în domeniul electric și mecanic.</a:t>
            </a:r>
          </a:p>
          <a:p>
            <a:pPr algn="just"/>
            <a:r>
              <a:rPr lang="en-US" sz="1000">
                <a:latin typeface="Arial" panose="020B0604020202020204" pitchFamily="34" charset="0"/>
                <a:cs typeface="Arial" panose="020B0604020202020204" pitchFamily="34" charset="0"/>
              </a:rPr>
              <a:t>Electromecanicul asamblează componente mecanice, electrice și pneumatice, împreună, într-un singur sistem. Componentele sunt asamblate, software-ul asociat este programat și sistemele sunt puse în funcţiune. Pentru aceasta, elevii noștri sunt ghidaţi de specialiști cu experienţă și sunt introduși treptat în sarcini. Un rol foarte important al </a:t>
            </a:r>
            <a:r>
              <a:rPr lang="en-US" sz="1000" smtClean="0">
                <a:latin typeface="Arial" panose="020B0604020202020204" pitchFamily="34" charset="0"/>
                <a:cs typeface="Arial" panose="020B0604020202020204" pitchFamily="34" charset="0"/>
              </a:rPr>
              <a:t>electrom</a:t>
            </a:r>
            <a:r>
              <a:rPr lang="ro-RO" sz="1000" smtClean="0">
                <a:latin typeface="Arial" panose="020B0604020202020204" pitchFamily="34" charset="0"/>
                <a:cs typeface="Arial" panose="020B0604020202020204" pitchFamily="34" charset="0"/>
              </a:rPr>
              <a:t>e</a:t>
            </a:r>
            <a:r>
              <a:rPr lang="en-US" sz="1000" smtClean="0">
                <a:latin typeface="Arial" panose="020B0604020202020204" pitchFamily="34" charset="0"/>
                <a:cs typeface="Arial" panose="020B0604020202020204" pitchFamily="34" charset="0"/>
              </a:rPr>
              <a:t>canicului </a:t>
            </a:r>
            <a:r>
              <a:rPr lang="en-US" sz="1000">
                <a:latin typeface="Arial" panose="020B0604020202020204" pitchFamily="34" charset="0"/>
                <a:cs typeface="Arial" panose="020B0604020202020204" pitchFamily="34" charset="0"/>
              </a:rPr>
              <a:t>este acela de a menţine liniile noastre de producţie și a sistemelor tehnice.</a:t>
            </a:r>
          </a:p>
        </p:txBody>
      </p:sp>
      <p:sp>
        <p:nvSpPr>
          <p:cNvPr id="13" name="Rectangle 12"/>
          <p:cNvSpPr/>
          <p:nvPr/>
        </p:nvSpPr>
        <p:spPr>
          <a:xfrm>
            <a:off x="4753574" y="4228358"/>
            <a:ext cx="1815177" cy="338554"/>
          </a:xfrm>
          <a:prstGeom prst="rect">
            <a:avLst/>
          </a:prstGeom>
        </p:spPr>
        <p:txBody>
          <a:bodyPr wrap="none">
            <a:spAutoFit/>
          </a:bodyPr>
          <a:lstStyle/>
          <a:p>
            <a:r>
              <a:rPr lang="en-US" sz="1600">
                <a:latin typeface="Arial" panose="020B0604020202020204" pitchFamily="34" charset="0"/>
                <a:cs typeface="Arial" panose="020B0604020202020204" pitchFamily="34" charset="0"/>
              </a:rPr>
              <a:t>OPERATOR CNC</a:t>
            </a:r>
          </a:p>
        </p:txBody>
      </p:sp>
      <p:sp>
        <p:nvSpPr>
          <p:cNvPr id="14" name="Rectangle 13"/>
          <p:cNvSpPr/>
          <p:nvPr/>
        </p:nvSpPr>
        <p:spPr>
          <a:xfrm>
            <a:off x="4753574" y="4698956"/>
            <a:ext cx="3266902" cy="2092881"/>
          </a:xfrm>
          <a:prstGeom prst="rect">
            <a:avLst/>
          </a:prstGeom>
        </p:spPr>
        <p:txBody>
          <a:bodyPr wrap="square">
            <a:spAutoFit/>
          </a:bodyPr>
          <a:lstStyle/>
          <a:p>
            <a:pPr algn="just"/>
            <a:r>
              <a:rPr lang="en-US" sz="1000">
                <a:latin typeface="Arial" panose="020B0604020202020204" pitchFamily="34" charset="0"/>
                <a:cs typeface="Arial" panose="020B0604020202020204" pitchFamily="34" charset="0"/>
              </a:rPr>
              <a:t>... sunt specialiștii noștri în prelucrarea metalului.</a:t>
            </a:r>
          </a:p>
          <a:p>
            <a:pPr algn="just"/>
            <a:r>
              <a:rPr lang="en-US" sz="1000">
                <a:latin typeface="Arial" panose="020B0604020202020204" pitchFamily="34" charset="0"/>
                <a:cs typeface="Arial" panose="020B0604020202020204" pitchFamily="34" charset="0"/>
              </a:rPr>
              <a:t>Prin intermediul mașinilor CNC cu comandă manuală sau cele conforme cu stadiul actual al tehnicii, operatorii CNC procesează o mare varietate de materiale, cum ar fi oţel inoxidabil, aluminiu sau plastic. Prin crearea unor programe CNC precise (pe calculator sau mașină), procesul de producţie pe cele mai moderne strunguri și mașini de frezat este determinat în mod exact. Operatorul CNC este responsabil pentru toate etapele de producţie, începând de la programarea mașinii prin reglarea fină a pieselor produse prima dată, până la controlul calităţii.</a:t>
            </a:r>
          </a:p>
        </p:txBody>
      </p:sp>
      <p:pic>
        <p:nvPicPr>
          <p:cNvPr id="16" name="Picture 15"/>
          <p:cNvPicPr>
            <a:picLocks noChangeAspect="1"/>
          </p:cNvPicPr>
          <p:nvPr/>
        </p:nvPicPr>
        <p:blipFill>
          <a:blip r:embed="rId6"/>
          <a:stretch>
            <a:fillRect/>
          </a:stretch>
        </p:blipFill>
        <p:spPr>
          <a:xfrm>
            <a:off x="362259" y="4130977"/>
            <a:ext cx="3821661" cy="2183806"/>
          </a:xfrm>
          <a:prstGeom prst="rect">
            <a:avLst/>
          </a:prstGeom>
        </p:spPr>
      </p:pic>
      <p:grpSp>
        <p:nvGrpSpPr>
          <p:cNvPr id="24" name="Group 23"/>
          <p:cNvGrpSpPr/>
          <p:nvPr/>
        </p:nvGrpSpPr>
        <p:grpSpPr>
          <a:xfrm>
            <a:off x="2067343" y="647741"/>
            <a:ext cx="8057315" cy="707886"/>
            <a:chOff x="1025833" y="488486"/>
            <a:chExt cx="8057315" cy="707886"/>
          </a:xfrm>
        </p:grpSpPr>
        <p:sp>
          <p:nvSpPr>
            <p:cNvPr id="21" name="Rectangle 20"/>
            <p:cNvSpPr/>
            <p:nvPr/>
          </p:nvSpPr>
          <p:spPr>
            <a:xfrm>
              <a:off x="1025833" y="488486"/>
              <a:ext cx="7286893" cy="707886"/>
            </a:xfrm>
            <a:prstGeom prst="rect">
              <a:avLst/>
            </a:prstGeom>
            <a:solidFill>
              <a:schemeClr val="accent1"/>
            </a:solidFill>
          </p:spPr>
          <p:txBody>
            <a:bodyPr wrap="square" anchor="t">
              <a:spAutoFit/>
            </a:bodyPr>
            <a:lstStyle/>
            <a:p>
              <a:pPr algn="ctr">
                <a:lnSpc>
                  <a:spcPct val="200000"/>
                </a:lnSpc>
              </a:pPr>
              <a:r>
                <a:rPr lang="ro-RO" sz="2000">
                  <a:latin typeface="Arial" panose="020B0604020202020204" pitchFamily="34" charset="0"/>
                  <a:cs typeface="Arial" panose="020B0604020202020204" pitchFamily="34" charset="0"/>
                </a:rPr>
                <a:t>Formări profesionale în cadrul programului de învățământ dual </a:t>
              </a:r>
              <a:endParaRPr lang="en-US" sz="2000">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7"/>
            <a:stretch>
              <a:fillRect/>
            </a:stretch>
          </p:blipFill>
          <p:spPr>
            <a:xfrm>
              <a:off x="8312726" y="488486"/>
              <a:ext cx="770422" cy="704965"/>
            </a:xfrm>
            <a:prstGeom prst="rect">
              <a:avLst/>
            </a:prstGeom>
          </p:spPr>
        </p:pic>
      </p:grpSp>
    </p:spTree>
    <p:extLst>
      <p:ext uri="{BB962C8B-B14F-4D97-AF65-F5344CB8AC3E}">
        <p14:creationId xmlns:p14="http://schemas.microsoft.com/office/powerpoint/2010/main" val="207592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73667" y="1421922"/>
            <a:ext cx="5636346" cy="5262979"/>
          </a:xfrm>
          <a:prstGeom prst="rect">
            <a:avLst/>
          </a:prstGeom>
        </p:spPr>
        <p:txBody>
          <a:bodyPr wrap="square">
            <a:spAutoFit/>
          </a:bodyPr>
          <a:lstStyle/>
          <a:p>
            <a:pPr algn="just"/>
            <a:endParaRPr lang="ro-RO" sz="1200" smtClean="0">
              <a:latin typeface="Arial" panose="020B0604020202020204" pitchFamily="34" charset="0"/>
              <a:cs typeface="Arial" panose="020B0604020202020204" pitchFamily="34" charset="0"/>
            </a:endParaRPr>
          </a:p>
          <a:p>
            <a:pPr algn="just"/>
            <a:endParaRPr lang="ro-RO" sz="1200">
              <a:latin typeface="Arial" panose="020B0604020202020204" pitchFamily="34" charset="0"/>
              <a:cs typeface="Arial" panose="020B0604020202020204" pitchFamily="34" charset="0"/>
            </a:endParaRPr>
          </a:p>
          <a:p>
            <a:pPr algn="just"/>
            <a:r>
              <a:rPr lang="ro-RO" sz="1200" smtClean="0">
                <a:latin typeface="Arial" panose="020B0604020202020204" pitchFamily="34" charset="0"/>
                <a:cs typeface="Arial" panose="020B0604020202020204" pitchFamily="34" charset="0"/>
              </a:rPr>
              <a:t>A</a:t>
            </a:r>
            <a:r>
              <a:rPr lang="en-US" sz="1200" smtClean="0">
                <a:latin typeface="Arial" panose="020B0604020202020204" pitchFamily="34" charset="0"/>
                <a:cs typeface="Arial" panose="020B0604020202020204" pitchFamily="34" charset="0"/>
              </a:rPr>
              <a:t>plic</a:t>
            </a:r>
            <a:r>
              <a:rPr lang="ro-RO" sz="1200" smtClean="0">
                <a:latin typeface="Arial" panose="020B0604020202020204" pitchFamily="34" charset="0"/>
                <a:cs typeface="Arial" panose="020B0604020202020204" pitchFamily="34" charset="0"/>
              </a:rPr>
              <a:t>ă</a:t>
            </a:r>
            <a:r>
              <a:rPr lang="en-US" sz="1200" smtClean="0">
                <a:latin typeface="Arial" panose="020B0604020202020204" pitchFamily="34" charset="0"/>
                <a:cs typeface="Arial" panose="020B0604020202020204" pitchFamily="34" charset="0"/>
              </a:rPr>
              <a:t> </a:t>
            </a:r>
            <a:r>
              <a:rPr lang="en-US" sz="1200">
                <a:latin typeface="Arial" panose="020B0604020202020204" pitchFamily="34" charset="0"/>
                <a:cs typeface="Arial" panose="020B0604020202020204" pitchFamily="34" charset="0"/>
              </a:rPr>
              <a:t>acum pentru unul din </a:t>
            </a:r>
            <a:r>
              <a:rPr lang="en-US" sz="1200" smtClean="0">
                <a:latin typeface="Arial" panose="020B0604020202020204" pitchFamily="34" charset="0"/>
                <a:cs typeface="Arial" panose="020B0604020202020204" pitchFamily="34" charset="0"/>
              </a:rPr>
              <a:t>locurile</a:t>
            </a:r>
            <a:r>
              <a:rPr lang="ro-RO" sz="1200" smtClean="0">
                <a:latin typeface="Arial" panose="020B0604020202020204" pitchFamily="34" charset="0"/>
                <a:cs typeface="Arial" panose="020B0604020202020204" pitchFamily="34" charset="0"/>
              </a:rPr>
              <a:t> </a:t>
            </a:r>
            <a:r>
              <a:rPr lang="it-IT" sz="1200">
                <a:latin typeface="Arial" panose="020B0604020202020204" pitchFamily="34" charset="0"/>
                <a:cs typeface="Arial" panose="020B0604020202020204" pitchFamily="34" charset="0"/>
              </a:rPr>
              <a:t>disponibile din cadrul Programului de Formare Profesională a Învăţământului Dual</a:t>
            </a:r>
            <a:r>
              <a:rPr lang="it-IT" sz="1200" smtClean="0">
                <a:latin typeface="Arial" panose="020B0604020202020204" pitchFamily="34" charset="0"/>
                <a:cs typeface="Arial" panose="020B0604020202020204" pitchFamily="34" charset="0"/>
              </a:rPr>
              <a:t>.</a:t>
            </a:r>
            <a:endParaRPr lang="ro-RO" sz="1200" smtClean="0">
              <a:latin typeface="Arial" panose="020B0604020202020204" pitchFamily="34" charset="0"/>
              <a:cs typeface="Arial" panose="020B0604020202020204" pitchFamily="34" charset="0"/>
            </a:endParaRPr>
          </a:p>
          <a:p>
            <a:pPr algn="just"/>
            <a:endParaRPr lang="ro-RO" sz="1200" smtClean="0">
              <a:latin typeface="Arial" panose="020B0604020202020204" pitchFamily="34" charset="0"/>
              <a:cs typeface="Arial" panose="020B0604020202020204" pitchFamily="34" charset="0"/>
            </a:endParaRPr>
          </a:p>
          <a:p>
            <a:pPr algn="just"/>
            <a:r>
              <a:rPr lang="en-US" sz="1200">
                <a:latin typeface="Arial" panose="020B0604020202020204" pitchFamily="34" charset="0"/>
                <a:cs typeface="Arial" panose="020B0604020202020204" pitchFamily="34" charset="0"/>
              </a:rPr>
              <a:t>Pentru a vizualiza profesiile și pentru a obține mai multe informaţii despre formarea în cadrul companiei, </a:t>
            </a:r>
            <a:r>
              <a:rPr lang="en-US" sz="1200" smtClean="0">
                <a:latin typeface="Arial" panose="020B0604020202020204" pitchFamily="34" charset="0"/>
                <a:cs typeface="Arial" panose="020B0604020202020204" pitchFamily="34" charset="0"/>
              </a:rPr>
              <a:t>acces</a:t>
            </a:r>
            <a:r>
              <a:rPr lang="ro-RO" sz="1200" smtClean="0">
                <a:latin typeface="Arial" panose="020B0604020202020204" pitchFamily="34" charset="0"/>
                <a:cs typeface="Arial" panose="020B0604020202020204" pitchFamily="34" charset="0"/>
              </a:rPr>
              <a:t>ează</a:t>
            </a:r>
            <a:r>
              <a:rPr lang="en-US" sz="1200" smtClean="0">
                <a:latin typeface="Arial" panose="020B0604020202020204" pitchFamily="34" charset="0"/>
                <a:cs typeface="Arial" panose="020B0604020202020204" pitchFamily="34" charset="0"/>
              </a:rPr>
              <a:t> </a:t>
            </a:r>
            <a:r>
              <a:rPr lang="en-US" sz="1200">
                <a:solidFill>
                  <a:srgbClr val="00B0F0"/>
                </a:solidFill>
                <a:latin typeface="Arial" panose="020B0604020202020204" pitchFamily="34" charset="0"/>
                <a:cs typeface="Arial" panose="020B0604020202020204" pitchFamily="34" charset="0"/>
              </a:rPr>
              <a:t>www.odu-romania.ro</a:t>
            </a:r>
            <a:r>
              <a:rPr lang="en-US" sz="1200">
                <a:latin typeface="Arial" panose="020B0604020202020204" pitchFamily="34" charset="0"/>
                <a:cs typeface="Arial" panose="020B0604020202020204" pitchFamily="34" charset="0"/>
              </a:rPr>
              <a:t> </a:t>
            </a:r>
            <a:endParaRPr lang="ro-RO" sz="1200" smtClean="0">
              <a:latin typeface="Arial" panose="020B0604020202020204" pitchFamily="34" charset="0"/>
              <a:cs typeface="Arial" panose="020B0604020202020204" pitchFamily="34" charset="0"/>
            </a:endParaRPr>
          </a:p>
          <a:p>
            <a:pPr algn="just"/>
            <a:r>
              <a:rPr lang="en-US" sz="1200" smtClean="0">
                <a:latin typeface="Arial" panose="020B0604020202020204" pitchFamily="34" charset="0"/>
                <a:cs typeface="Arial" panose="020B0604020202020204" pitchFamily="34" charset="0"/>
              </a:rPr>
              <a:t>Continuăm </a:t>
            </a:r>
            <a:r>
              <a:rPr lang="en-US" sz="1200">
                <a:latin typeface="Arial" panose="020B0604020202020204" pitchFamily="34" charset="0"/>
                <a:cs typeface="Arial" panose="020B0604020202020204" pitchFamily="34" charset="0"/>
              </a:rPr>
              <a:t>să publicăm informații de interes pentru viitorul vostru profesional!    </a:t>
            </a:r>
            <a:endParaRPr lang="ro-RO" sz="1200" smtClean="0">
              <a:latin typeface="Arial" panose="020B0604020202020204" pitchFamily="34" charset="0"/>
              <a:cs typeface="Arial" panose="020B0604020202020204" pitchFamily="34" charset="0"/>
            </a:endParaRPr>
          </a:p>
          <a:p>
            <a:pPr algn="just"/>
            <a:r>
              <a:rPr lang="en-US" sz="1200" smtClean="0">
                <a:latin typeface="Arial" panose="020B0604020202020204" pitchFamily="34" charset="0"/>
                <a:cs typeface="Arial" panose="020B0604020202020204" pitchFamily="34" charset="0"/>
              </a:rPr>
              <a:t>Urmăr</a:t>
            </a:r>
            <a:r>
              <a:rPr lang="ro-RO" sz="1200" smtClean="0">
                <a:latin typeface="Arial" panose="020B0604020202020204" pitchFamily="34" charset="0"/>
                <a:cs typeface="Arial" panose="020B0604020202020204" pitchFamily="34" charset="0"/>
              </a:rPr>
              <a:t>ește</a:t>
            </a:r>
            <a:r>
              <a:rPr lang="en-US" sz="1200" smtClean="0">
                <a:latin typeface="Arial" panose="020B0604020202020204" pitchFamily="34" charset="0"/>
                <a:cs typeface="Arial" panose="020B0604020202020204" pitchFamily="34" charset="0"/>
              </a:rPr>
              <a:t>-ne </a:t>
            </a:r>
            <a:r>
              <a:rPr lang="en-US" sz="1200">
                <a:latin typeface="Arial" panose="020B0604020202020204" pitchFamily="34" charset="0"/>
                <a:cs typeface="Arial" panose="020B0604020202020204" pitchFamily="34" charset="0"/>
              </a:rPr>
              <a:t>pe </a:t>
            </a:r>
            <a:r>
              <a:rPr lang="en-US" sz="1200" b="1" smtClean="0">
                <a:solidFill>
                  <a:schemeClr val="accent1">
                    <a:lumMod val="75000"/>
                  </a:schemeClr>
                </a:solidFill>
                <a:latin typeface="Arial" panose="020B0604020202020204" pitchFamily="34" charset="0"/>
                <a:cs typeface="Arial" panose="020B0604020202020204" pitchFamily="34" charset="0"/>
              </a:rPr>
              <a:t>Facebook</a:t>
            </a:r>
            <a:r>
              <a:rPr lang="ro-RO" sz="1200" smtClean="0">
                <a:latin typeface="Arial" panose="020B0604020202020204" pitchFamily="34" charset="0"/>
                <a:cs typeface="Arial" panose="020B0604020202020204" pitchFamily="34" charset="0"/>
              </a:rPr>
              <a:t> și </a:t>
            </a:r>
            <a:r>
              <a:rPr lang="ro-RO" sz="1200" b="1" smtClean="0">
                <a:solidFill>
                  <a:srgbClr val="CC3399"/>
                </a:solidFill>
                <a:latin typeface="Arial" panose="020B0604020202020204" pitchFamily="34" charset="0"/>
                <a:cs typeface="Arial" panose="020B0604020202020204" pitchFamily="34" charset="0"/>
              </a:rPr>
              <a:t>Instagram</a:t>
            </a:r>
            <a:r>
              <a:rPr lang="ro-RO" sz="1200" smtClean="0">
                <a:latin typeface="Arial" panose="020B0604020202020204" pitchFamily="34" charset="0"/>
                <a:cs typeface="Arial" panose="020B0604020202020204" pitchFamily="34" charset="0"/>
              </a:rPr>
              <a:t> pentru a fi la curent cu cele mai noi informații despre activitățile din cadrul </a:t>
            </a:r>
            <a:r>
              <a:rPr lang="ro-RO" sz="1200" b="1" smtClean="0">
                <a:solidFill>
                  <a:schemeClr val="accent1">
                    <a:lumMod val="75000"/>
                  </a:schemeClr>
                </a:solidFill>
                <a:latin typeface="Arial" panose="020B0604020202020204" pitchFamily="34" charset="0"/>
                <a:cs typeface="Arial" panose="020B0604020202020204" pitchFamily="34" charset="0"/>
              </a:rPr>
              <a:t>ODU România Manufacturing</a:t>
            </a:r>
            <a:r>
              <a:rPr lang="en-US" sz="1200" b="1" smtClean="0">
                <a:solidFill>
                  <a:schemeClr val="accent1">
                    <a:lumMod val="75000"/>
                  </a:schemeClr>
                </a:solidFill>
                <a:latin typeface="Arial" panose="020B0604020202020204" pitchFamily="34" charset="0"/>
                <a:cs typeface="Arial" panose="020B0604020202020204" pitchFamily="34" charset="0"/>
              </a:rPr>
              <a:t>!</a:t>
            </a:r>
            <a:endParaRPr lang="ro-RO" sz="1200" b="1" smtClean="0">
              <a:solidFill>
                <a:schemeClr val="accent1">
                  <a:lumMod val="75000"/>
                </a:schemeClr>
              </a:solidFill>
              <a:latin typeface="Arial" panose="020B0604020202020204" pitchFamily="34" charset="0"/>
              <a:cs typeface="Arial" panose="020B0604020202020204" pitchFamily="34" charset="0"/>
            </a:endParaRPr>
          </a:p>
          <a:p>
            <a:pPr algn="just"/>
            <a:endParaRPr lang="ro-RO" sz="1200" smtClean="0">
              <a:latin typeface="Arial" panose="020B0604020202020204" pitchFamily="34" charset="0"/>
              <a:cs typeface="Arial" panose="020B0604020202020204" pitchFamily="34" charset="0"/>
            </a:endParaRPr>
          </a:p>
          <a:p>
            <a:pPr algn="just"/>
            <a:endParaRPr lang="ro-RO" sz="1200">
              <a:latin typeface="Arial" panose="020B0604020202020204" pitchFamily="34" charset="0"/>
              <a:cs typeface="Arial" panose="020B0604020202020204" pitchFamily="34" charset="0"/>
            </a:endParaRPr>
          </a:p>
          <a:p>
            <a:pPr algn="just"/>
            <a:endParaRPr lang="ro-RO" sz="1200" smtClean="0">
              <a:latin typeface="Arial" panose="020B0604020202020204" pitchFamily="34" charset="0"/>
              <a:cs typeface="Arial" panose="020B0604020202020204" pitchFamily="34" charset="0"/>
            </a:endParaRPr>
          </a:p>
          <a:p>
            <a:pPr algn="just"/>
            <a:endParaRPr lang="ro-RO" sz="1200">
              <a:latin typeface="Arial" panose="020B0604020202020204" pitchFamily="34" charset="0"/>
              <a:cs typeface="Arial" panose="020B0604020202020204" pitchFamily="34" charset="0"/>
            </a:endParaRPr>
          </a:p>
          <a:p>
            <a:pPr algn="just"/>
            <a:endParaRPr lang="ro-RO" sz="1200" smtClean="0">
              <a:latin typeface="Arial" panose="020B0604020202020204" pitchFamily="34" charset="0"/>
              <a:cs typeface="Arial" panose="020B0604020202020204" pitchFamily="34" charset="0"/>
            </a:endParaRPr>
          </a:p>
          <a:p>
            <a:pPr algn="just"/>
            <a:endParaRPr lang="ro-RO" sz="1200" smtClean="0">
              <a:latin typeface="Arial" panose="020B0604020202020204" pitchFamily="34" charset="0"/>
              <a:cs typeface="Arial" panose="020B0604020202020204" pitchFamily="34" charset="0"/>
            </a:endParaRPr>
          </a:p>
          <a:p>
            <a:pPr algn="just"/>
            <a:endParaRPr lang="ro-RO" sz="1200" smtClean="0">
              <a:latin typeface="Arial" panose="020B0604020202020204" pitchFamily="34" charset="0"/>
              <a:cs typeface="Arial" panose="020B0604020202020204" pitchFamily="34" charset="0"/>
            </a:endParaRPr>
          </a:p>
          <a:p>
            <a:pPr algn="just"/>
            <a:endParaRPr lang="ro-RO" sz="1200" smtClean="0">
              <a:latin typeface="Arial" panose="020B0604020202020204" pitchFamily="34" charset="0"/>
              <a:cs typeface="Arial" panose="020B0604020202020204" pitchFamily="34" charset="0"/>
            </a:endParaRPr>
          </a:p>
          <a:p>
            <a:pPr algn="just"/>
            <a:endParaRPr lang="ro-RO" sz="1200">
              <a:latin typeface="Arial" panose="020B0604020202020204" pitchFamily="34" charset="0"/>
              <a:cs typeface="Arial" panose="020B0604020202020204" pitchFamily="34" charset="0"/>
            </a:endParaRPr>
          </a:p>
          <a:p>
            <a:pPr algn="just"/>
            <a:endParaRPr lang="ro-RO" sz="1200" smtClean="0">
              <a:latin typeface="Arial" panose="020B0604020202020204" pitchFamily="34" charset="0"/>
              <a:cs typeface="Arial" panose="020B0604020202020204" pitchFamily="34" charset="0"/>
            </a:endParaRPr>
          </a:p>
          <a:p>
            <a:pPr algn="just"/>
            <a:endParaRPr lang="en-US" sz="1200">
              <a:latin typeface="Arial" panose="020B0604020202020204" pitchFamily="34" charset="0"/>
              <a:cs typeface="Arial" panose="020B0604020202020204" pitchFamily="34" charset="0"/>
            </a:endParaRPr>
          </a:p>
          <a:p>
            <a:pPr algn="just"/>
            <a:r>
              <a:rPr lang="en-US" sz="1200">
                <a:latin typeface="Arial" panose="020B0604020202020204" pitchFamily="34" charset="0"/>
                <a:cs typeface="Arial" panose="020B0604020202020204" pitchFamily="34" charset="0"/>
              </a:rPr>
              <a:t>Nu </a:t>
            </a:r>
            <a:r>
              <a:rPr lang="en-US" sz="1200" smtClean="0">
                <a:latin typeface="Arial" panose="020B0604020202020204" pitchFamily="34" charset="0"/>
                <a:cs typeface="Arial" panose="020B0604020202020204" pitchFamily="34" charset="0"/>
              </a:rPr>
              <a:t>ezita </a:t>
            </a:r>
            <a:r>
              <a:rPr lang="en-US" sz="1200">
                <a:latin typeface="Arial" panose="020B0604020202020204" pitchFamily="34" charset="0"/>
                <a:cs typeface="Arial" panose="020B0604020202020204" pitchFamily="34" charset="0"/>
              </a:rPr>
              <a:t>să ne </a:t>
            </a:r>
            <a:r>
              <a:rPr lang="en-US" sz="1200" smtClean="0">
                <a:latin typeface="Arial" panose="020B0604020202020204" pitchFamily="34" charset="0"/>
                <a:cs typeface="Arial" panose="020B0604020202020204" pitchFamily="34" charset="0"/>
              </a:rPr>
              <a:t>contact</a:t>
            </a:r>
            <a:r>
              <a:rPr lang="ro-RO" sz="1200" smtClean="0">
                <a:latin typeface="Arial" panose="020B0604020202020204" pitchFamily="34" charset="0"/>
                <a:cs typeface="Arial" panose="020B0604020202020204" pitchFamily="34" charset="0"/>
              </a:rPr>
              <a:t>ezi</a:t>
            </a:r>
            <a:r>
              <a:rPr lang="en-US" sz="1200" smtClean="0">
                <a:latin typeface="Arial" panose="020B0604020202020204" pitchFamily="34" charset="0"/>
                <a:cs typeface="Arial" panose="020B0604020202020204" pitchFamily="34" charset="0"/>
              </a:rPr>
              <a:t>!</a:t>
            </a:r>
            <a:endParaRPr lang="ro-RO" sz="1200" smtClean="0">
              <a:latin typeface="Arial" panose="020B0604020202020204" pitchFamily="34" charset="0"/>
              <a:cs typeface="Arial" panose="020B0604020202020204" pitchFamily="34" charset="0"/>
            </a:endParaRPr>
          </a:p>
          <a:p>
            <a:pPr algn="just"/>
            <a:r>
              <a:rPr lang="en-US" sz="1200">
                <a:latin typeface="Arial" panose="020B0604020202020204" pitchFamily="34" charset="0"/>
                <a:cs typeface="Arial" panose="020B0604020202020204" pitchFamily="34" charset="0"/>
              </a:rPr>
              <a:t>ODU România Manufacturing S.R.L. </a:t>
            </a:r>
            <a:endParaRPr lang="ro-RO" sz="1200" smtClean="0">
              <a:latin typeface="Arial" panose="020B0604020202020204" pitchFamily="34" charset="0"/>
              <a:cs typeface="Arial" panose="020B0604020202020204" pitchFamily="34" charset="0"/>
            </a:endParaRPr>
          </a:p>
          <a:p>
            <a:pPr algn="just"/>
            <a:r>
              <a:rPr lang="en-US" sz="1200" smtClean="0">
                <a:latin typeface="Arial" panose="020B0604020202020204" pitchFamily="34" charset="0"/>
                <a:cs typeface="Arial" panose="020B0604020202020204" pitchFamily="34" charset="0"/>
              </a:rPr>
              <a:t>Str</a:t>
            </a:r>
            <a:r>
              <a:rPr lang="en-US" sz="1200">
                <a:latin typeface="Arial" panose="020B0604020202020204" pitchFamily="34" charset="0"/>
                <a:cs typeface="Arial" panose="020B0604020202020204" pitchFamily="34" charset="0"/>
              </a:rPr>
              <a:t>. Varșovia Nr. 3550052 Sibiu · </a:t>
            </a:r>
            <a:r>
              <a:rPr lang="en-US" sz="1200" smtClean="0">
                <a:latin typeface="Arial" panose="020B0604020202020204" pitchFamily="34" charset="0"/>
                <a:cs typeface="Arial" panose="020B0604020202020204" pitchFamily="34" charset="0"/>
              </a:rPr>
              <a:t>România</a:t>
            </a:r>
            <a:endParaRPr lang="ro-RO" sz="1200" smtClean="0">
              <a:latin typeface="Arial" panose="020B0604020202020204" pitchFamily="34" charset="0"/>
              <a:cs typeface="Arial" panose="020B0604020202020204" pitchFamily="34" charset="0"/>
            </a:endParaRPr>
          </a:p>
          <a:p>
            <a:pPr algn="just"/>
            <a:r>
              <a:rPr lang="en-US" sz="1200" smtClean="0">
                <a:latin typeface="Arial" panose="020B0604020202020204" pitchFamily="34" charset="0"/>
                <a:cs typeface="Arial" panose="020B0604020202020204" pitchFamily="34" charset="0"/>
              </a:rPr>
              <a:t>Phone</a:t>
            </a:r>
            <a:r>
              <a:rPr lang="en-US" sz="1200">
                <a:latin typeface="Arial" panose="020B0604020202020204" pitchFamily="34" charset="0"/>
                <a:cs typeface="Arial" panose="020B0604020202020204" pitchFamily="34" charset="0"/>
              </a:rPr>
              <a:t>: +40 269 </a:t>
            </a:r>
            <a:r>
              <a:rPr lang="en-US" sz="1200" smtClean="0">
                <a:latin typeface="Arial" panose="020B0604020202020204" pitchFamily="34" charset="0"/>
                <a:cs typeface="Arial" panose="020B0604020202020204" pitchFamily="34" charset="0"/>
              </a:rPr>
              <a:t>704</a:t>
            </a:r>
            <a:r>
              <a:rPr lang="ro-RO" sz="1200" smtClean="0">
                <a:latin typeface="Arial" panose="020B0604020202020204" pitchFamily="34" charset="0"/>
                <a:cs typeface="Arial" panose="020B0604020202020204" pitchFamily="34" charset="0"/>
              </a:rPr>
              <a:t> 136</a:t>
            </a:r>
          </a:p>
          <a:p>
            <a:pPr algn="just"/>
            <a:r>
              <a:rPr lang="ro-RO" sz="1200" smtClean="0">
                <a:latin typeface="Arial" panose="020B0604020202020204" pitchFamily="34" charset="0"/>
                <a:cs typeface="Arial" panose="020B0604020202020204" pitchFamily="34" charset="0"/>
              </a:rPr>
              <a:t>Mobil</a:t>
            </a:r>
            <a:r>
              <a:rPr lang="en-US" sz="1200" smtClean="0">
                <a:latin typeface="Arial" panose="020B0604020202020204" pitchFamily="34" charset="0"/>
                <a:cs typeface="Arial" panose="020B0604020202020204" pitchFamily="34" charset="0"/>
              </a:rPr>
              <a:t>: </a:t>
            </a:r>
            <a:r>
              <a:rPr lang="en-US" sz="1200">
                <a:latin typeface="Arial" panose="020B0604020202020204" pitchFamily="34" charset="0"/>
                <a:cs typeface="Arial" panose="020B0604020202020204" pitchFamily="34" charset="0"/>
              </a:rPr>
              <a:t>+40 </a:t>
            </a:r>
            <a:r>
              <a:rPr lang="ro-RO" sz="1200" smtClean="0">
                <a:latin typeface="Arial" panose="020B0604020202020204" pitchFamily="34" charset="0"/>
                <a:cs typeface="Arial" panose="020B0604020202020204" pitchFamily="34" charset="0"/>
              </a:rPr>
              <a:t>751 145 410</a:t>
            </a:r>
          </a:p>
          <a:p>
            <a:pPr algn="just"/>
            <a:r>
              <a:rPr lang="en-US" sz="1200" smtClean="0">
                <a:latin typeface="Arial" panose="020B0604020202020204" pitchFamily="34" charset="0"/>
                <a:cs typeface="Arial" panose="020B0604020202020204" pitchFamily="34" charset="0"/>
              </a:rPr>
              <a:t>E-mail</a:t>
            </a:r>
            <a:r>
              <a:rPr lang="en-US" sz="1200">
                <a:latin typeface="Arial" panose="020B0604020202020204" pitchFamily="34" charset="0"/>
                <a:cs typeface="Arial" panose="020B0604020202020204" pitchFamily="34" charset="0"/>
              </a:rPr>
              <a:t>: </a:t>
            </a:r>
            <a:r>
              <a:rPr lang="ro-RO" sz="1200" smtClean="0">
                <a:latin typeface="Arial" panose="020B0604020202020204" pitchFamily="34" charset="0"/>
                <a:cs typeface="Arial" panose="020B0604020202020204" pitchFamily="34" charset="0"/>
              </a:rPr>
              <a:t>recrutare</a:t>
            </a:r>
            <a:r>
              <a:rPr lang="en-US" sz="1200" smtClean="0">
                <a:latin typeface="Arial" panose="020B0604020202020204" pitchFamily="34" charset="0"/>
                <a:cs typeface="Arial" panose="020B0604020202020204" pitchFamily="34" charset="0"/>
              </a:rPr>
              <a:t>@odu-romania.ro </a:t>
            </a:r>
            <a:endParaRPr lang="ro-RO" sz="1200" smtClean="0">
              <a:latin typeface="Arial" panose="020B0604020202020204" pitchFamily="34" charset="0"/>
              <a:cs typeface="Arial" panose="020B0604020202020204" pitchFamily="34" charset="0"/>
            </a:endParaRPr>
          </a:p>
          <a:p>
            <a:pPr algn="just"/>
            <a:r>
              <a:rPr lang="en-US" sz="1200" smtClean="0">
                <a:latin typeface="Arial" panose="020B0604020202020204" pitchFamily="34" charset="0"/>
                <a:cs typeface="Arial" panose="020B0604020202020204" pitchFamily="34" charset="0"/>
              </a:rPr>
              <a:t>www.odu-romania.ro</a:t>
            </a:r>
            <a:endParaRPr lang="en-US" sz="120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18780" y="119627"/>
            <a:ext cx="1008285" cy="882057"/>
          </a:xfrm>
          <a:prstGeom prst="rect">
            <a:avLst/>
          </a:prstGeom>
        </p:spPr>
      </p:pic>
      <p:sp>
        <p:nvSpPr>
          <p:cNvPr id="3" name="Title 2"/>
          <p:cNvSpPr txBox="1">
            <a:spLocks/>
          </p:cNvSpPr>
          <p:nvPr/>
        </p:nvSpPr>
        <p:spPr>
          <a:xfrm>
            <a:off x="133004" y="119627"/>
            <a:ext cx="11089919" cy="39133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900">
                <a:latin typeface="Arial" panose="020B0604020202020204" pitchFamily="34" charset="0"/>
                <a:cs typeface="Arial" panose="020B0604020202020204" pitchFamily="34" charset="0"/>
              </a:rPr>
              <a:t>Învățământul Profesional în Sistem Dual</a:t>
            </a:r>
            <a:r>
              <a:rPr lang="ro-RO" sz="3200" smtClean="0">
                <a:latin typeface="Arial" panose="020B0604020202020204" pitchFamily="34" charset="0"/>
                <a:cs typeface="Arial" panose="020B0604020202020204" pitchFamily="34" charset="0"/>
              </a:rPr>
              <a:t/>
            </a:r>
            <a:br>
              <a:rPr lang="ro-RO" sz="3200" smtClean="0">
                <a:latin typeface="Arial" panose="020B0604020202020204" pitchFamily="34" charset="0"/>
                <a:cs typeface="Arial" panose="020B0604020202020204" pitchFamily="34" charset="0"/>
              </a:rPr>
            </a:br>
            <a:r>
              <a:rPr lang="ro-RO" sz="1200" smtClean="0">
                <a:solidFill>
                  <a:srgbClr val="0070C0"/>
                </a:solidFill>
                <a:latin typeface="Arial" panose="020B0604020202020204" pitchFamily="34" charset="0"/>
                <a:cs typeface="Arial" panose="020B0604020202020204" pitchFamily="34" charset="0"/>
              </a:rPr>
              <a:t>ODU România Manufacturing</a:t>
            </a:r>
            <a:endParaRPr lang="en-US" sz="120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4099300" y="944180"/>
            <a:ext cx="2592376" cy="338554"/>
          </a:xfrm>
          <a:prstGeom prst="rect">
            <a:avLst/>
          </a:prstGeom>
        </p:spPr>
        <p:txBody>
          <a:bodyPr wrap="none">
            <a:spAutoFit/>
          </a:bodyPr>
          <a:lstStyle/>
          <a:p>
            <a:r>
              <a:rPr lang="ro-RO" sz="1600" b="1" smtClean="0">
                <a:solidFill>
                  <a:schemeClr val="accent1">
                    <a:lumMod val="75000"/>
                  </a:schemeClr>
                </a:solidFill>
                <a:latin typeface="Arial" panose="020B0604020202020204" pitchFamily="34" charset="0"/>
                <a:cs typeface="Arial" panose="020B0604020202020204" pitchFamily="34" charset="0"/>
              </a:rPr>
              <a:t>Hai și TU în echipa ODU!</a:t>
            </a:r>
            <a:endParaRPr lang="en-US" sz="1600" b="1">
              <a:solidFill>
                <a:schemeClr val="accent1">
                  <a:lumMod val="75000"/>
                </a:schemeClr>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292848" y="1217701"/>
            <a:ext cx="2606100" cy="5467200"/>
          </a:xfrm>
          <a:prstGeom prst="rect">
            <a:avLst/>
          </a:prstGeom>
        </p:spPr>
      </p:pic>
      <p:pic>
        <p:nvPicPr>
          <p:cNvPr id="9" name="Picture 8"/>
          <p:cNvPicPr>
            <a:picLocks noChangeAspect="1"/>
          </p:cNvPicPr>
          <p:nvPr/>
        </p:nvPicPr>
        <p:blipFill>
          <a:blip r:embed="rId4"/>
          <a:stretch>
            <a:fillRect/>
          </a:stretch>
        </p:blipFill>
        <p:spPr>
          <a:xfrm>
            <a:off x="9447015" y="3979423"/>
            <a:ext cx="2543530" cy="2705478"/>
          </a:xfrm>
          <a:prstGeom prst="rect">
            <a:avLst/>
          </a:prstGeom>
        </p:spPr>
      </p:pic>
    </p:spTree>
    <p:extLst>
      <p:ext uri="{BB962C8B-B14F-4D97-AF65-F5344CB8AC3E}">
        <p14:creationId xmlns:p14="http://schemas.microsoft.com/office/powerpoint/2010/main" val="636013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TotalTime>
  <Words>1274</Words>
  <Application>Microsoft Office PowerPoint</Application>
  <PresentationFormat>Widescreen</PresentationFormat>
  <Paragraphs>86</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Wingdings</vt:lpstr>
      <vt:lpstr>Office Theme</vt:lpstr>
      <vt:lpstr>Învățământul Profesional în Sistem Dual ODU România Manufacturing</vt:lpstr>
      <vt:lpstr>Învățământul Profesional în Sistem Dual ODU România Manufacturing</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Popescu Anca</dc:creator>
  <cp:lastModifiedBy>Popescu Anca</cp:lastModifiedBy>
  <cp:revision>47</cp:revision>
  <dcterms:created xsi:type="dcterms:W3CDTF">2020-05-13T08:00:25Z</dcterms:created>
  <dcterms:modified xsi:type="dcterms:W3CDTF">2020-05-25T05:43:23Z</dcterms:modified>
</cp:coreProperties>
</file>